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79" r:id="rId2"/>
    <p:sldId id="311" r:id="rId3"/>
    <p:sldId id="313" r:id="rId4"/>
    <p:sldId id="312" r:id="rId5"/>
    <p:sldId id="280" r:id="rId6"/>
    <p:sldId id="314" r:id="rId7"/>
    <p:sldId id="315" r:id="rId8"/>
    <p:sldId id="281" r:id="rId9"/>
    <p:sldId id="316" r:id="rId10"/>
    <p:sldId id="318" r:id="rId11"/>
    <p:sldId id="317" r:id="rId12"/>
    <p:sldId id="319" r:id="rId13"/>
    <p:sldId id="321" r:id="rId14"/>
    <p:sldId id="322" r:id="rId15"/>
    <p:sldId id="323" r:id="rId16"/>
    <p:sldId id="324" r:id="rId17"/>
    <p:sldId id="275" r:id="rId18"/>
    <p:sldId id="325" r:id="rId19"/>
    <p:sldId id="326" r:id="rId20"/>
    <p:sldId id="327" r:id="rId21"/>
    <p:sldId id="291" r:id="rId22"/>
    <p:sldId id="374" r:id="rId23"/>
    <p:sldId id="328" r:id="rId24"/>
    <p:sldId id="329" r:id="rId25"/>
    <p:sldId id="331" r:id="rId26"/>
    <p:sldId id="330" r:id="rId27"/>
    <p:sldId id="332" r:id="rId28"/>
    <p:sldId id="333" r:id="rId29"/>
    <p:sldId id="303" r:id="rId30"/>
    <p:sldId id="366" r:id="rId31"/>
    <p:sldId id="300" r:id="rId32"/>
    <p:sldId id="301" r:id="rId33"/>
    <p:sldId id="302" r:id="rId34"/>
    <p:sldId id="335" r:id="rId35"/>
    <p:sldId id="304" r:id="rId36"/>
    <p:sldId id="364" r:id="rId37"/>
    <p:sldId id="308" r:id="rId38"/>
    <p:sldId id="338" r:id="rId39"/>
    <p:sldId id="365" r:id="rId40"/>
    <p:sldId id="367" r:id="rId41"/>
    <p:sldId id="368" r:id="rId42"/>
    <p:sldId id="341" r:id="rId43"/>
    <p:sldId id="342" r:id="rId44"/>
    <p:sldId id="371" r:id="rId45"/>
    <p:sldId id="320" r:id="rId46"/>
    <p:sldId id="343" r:id="rId47"/>
    <p:sldId id="370" r:id="rId48"/>
    <p:sldId id="373" r:id="rId49"/>
    <p:sldId id="347" r:id="rId50"/>
    <p:sldId id="372" r:id="rId51"/>
    <p:sldId id="35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4660"/>
  </p:normalViewPr>
  <p:slideViewPr>
    <p:cSldViewPr>
      <p:cViewPr>
        <p:scale>
          <a:sx n="60" d="100"/>
          <a:sy n="60" d="100"/>
        </p:scale>
        <p:origin x="144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1BB055-DCFC-4228-BF8C-DDCA39E515E0}" type="datetimeFigureOut">
              <a:rPr lang="en-US" smtClean="0"/>
              <a:pPr/>
              <a:t>10/18/2024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B79FDE-E71A-4453-8A91-10B83260459D}" type="slidenum">
              <a:rPr lang="en-US" smtClean="0"/>
              <a:pPr/>
              <a:t>‹#›</a:t>
            </a:fld>
            <a:endParaRPr lang="en-US"/>
          </a:p>
        </p:txBody>
      </p:sp>
    </p:spTree>
    <p:extLst>
      <p:ext uri="{BB962C8B-B14F-4D97-AF65-F5344CB8AC3E}">
        <p14:creationId xmlns:p14="http://schemas.microsoft.com/office/powerpoint/2010/main" val="119767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1</a:t>
            </a:fld>
            <a:endParaRPr lang="en-US"/>
          </a:p>
        </p:txBody>
      </p:sp>
    </p:spTree>
    <p:extLst>
      <p:ext uri="{BB962C8B-B14F-4D97-AF65-F5344CB8AC3E}">
        <p14:creationId xmlns:p14="http://schemas.microsoft.com/office/powerpoint/2010/main" val="400786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14</a:t>
            </a:fld>
            <a:endParaRPr lang="en-US"/>
          </a:p>
        </p:txBody>
      </p:sp>
    </p:spTree>
    <p:extLst>
      <p:ext uri="{BB962C8B-B14F-4D97-AF65-F5344CB8AC3E}">
        <p14:creationId xmlns:p14="http://schemas.microsoft.com/office/powerpoint/2010/main" val="9229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29</a:t>
            </a:fld>
            <a:endParaRPr lang="en-US"/>
          </a:p>
        </p:txBody>
      </p:sp>
    </p:spTree>
    <p:extLst>
      <p:ext uri="{BB962C8B-B14F-4D97-AF65-F5344CB8AC3E}">
        <p14:creationId xmlns:p14="http://schemas.microsoft.com/office/powerpoint/2010/main" val="1125486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37</a:t>
            </a:fld>
            <a:endParaRPr lang="en-US"/>
          </a:p>
        </p:txBody>
      </p:sp>
    </p:spTree>
    <p:extLst>
      <p:ext uri="{BB962C8B-B14F-4D97-AF65-F5344CB8AC3E}">
        <p14:creationId xmlns:p14="http://schemas.microsoft.com/office/powerpoint/2010/main" val="414626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38</a:t>
            </a:fld>
            <a:endParaRPr lang="en-US"/>
          </a:p>
        </p:txBody>
      </p:sp>
    </p:spTree>
    <p:extLst>
      <p:ext uri="{BB962C8B-B14F-4D97-AF65-F5344CB8AC3E}">
        <p14:creationId xmlns:p14="http://schemas.microsoft.com/office/powerpoint/2010/main" val="1513870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when long section of transmission lines are present, they can be miniaturized using lumped elements, while the parasitic effects are compensated/adjusted.</a:t>
            </a:r>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40</a:t>
            </a:fld>
            <a:endParaRPr lang="en-US"/>
          </a:p>
        </p:txBody>
      </p:sp>
    </p:spTree>
    <p:extLst>
      <p:ext uri="{BB962C8B-B14F-4D97-AF65-F5344CB8AC3E}">
        <p14:creationId xmlns:p14="http://schemas.microsoft.com/office/powerpoint/2010/main" val="2351787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devices produce harmonics, that should be filtered else ? Distortion</a:t>
            </a:r>
            <a:endParaRPr lang="en-IN" dirty="0"/>
          </a:p>
        </p:txBody>
      </p:sp>
      <p:sp>
        <p:nvSpPr>
          <p:cNvPr id="4" name="Slide Number Placeholder 3"/>
          <p:cNvSpPr>
            <a:spLocks noGrp="1"/>
          </p:cNvSpPr>
          <p:nvPr>
            <p:ph type="sldNum" sz="quarter" idx="5"/>
          </p:nvPr>
        </p:nvSpPr>
        <p:spPr/>
        <p:txBody>
          <a:bodyPr/>
          <a:lstStyle/>
          <a:p>
            <a:fld id="{F3B79FDE-E71A-4453-8A91-10B83260459D}" type="slidenum">
              <a:rPr lang="en-US" smtClean="0"/>
              <a:pPr/>
              <a:t>41</a:t>
            </a:fld>
            <a:endParaRPr lang="en-US"/>
          </a:p>
        </p:txBody>
      </p:sp>
    </p:spTree>
    <p:extLst>
      <p:ext uri="{BB962C8B-B14F-4D97-AF65-F5344CB8AC3E}">
        <p14:creationId xmlns:p14="http://schemas.microsoft.com/office/powerpoint/2010/main" val="2829700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A559-27C3-E553-81DB-A8D3CD14734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51123288-630F-D5B8-843E-87BCFA90EB4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CF587B-4808-BFCC-551F-3A09473E2921}"/>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6CEF20A9-E9DF-7AFD-0B83-D1B9188D4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939A0-F956-745F-0417-73613DC93F8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735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3628-5CBC-3004-49B6-4B4FFF2CD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7DAC26-7868-8BDB-0112-404BF2E403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5BEA7-6C73-2125-F86D-BE4F73B18C18}"/>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08642B50-20BF-5434-3531-C417B6866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A68E6-B3B1-199C-ED92-A1A4B56DC11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9853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08211-E0AD-4C07-2F1C-A1716C9B0CBA}"/>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A4C5B7-44C9-2900-0725-DBD08ED9F7B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DEA25A-E52A-CABA-89AC-63ED4ED396D0}"/>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383A399C-0FF5-4E59-A738-3E853A692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DA2BE-98DD-C7A3-BF4C-5F25E3A0294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125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5B4D-681C-5AA8-51FC-F402162935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F0FB8D-E4CA-29FD-8EBB-0DC13C6BE6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85E93-918E-1118-0E56-E0FFB11AC40D}"/>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5B7C6A2C-E367-6D4F-4F62-81D1D2316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FC036-0061-EE64-55D2-304BFFD31FE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005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DB6C-69A5-F2D3-B7DE-C2E79970B73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FF3C2B-12B7-7AC1-FFC0-105DB5082796}"/>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F9F9C-2361-AD0D-A783-42E86DEBBF49}"/>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6B3EBE6C-B684-C92A-6FEA-8B30E12B6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5196B3-080A-31D2-9159-F7CD4AE0EA1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309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564-B357-D346-C567-F23729D131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BF07A2-013A-32BE-95EC-17EC393AC36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C5E4FC-741B-CC07-D0AF-CADDD423A33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F7F9C7-F2B3-4ACD-A224-5E3372105843}"/>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a:extLst>
              <a:ext uri="{FF2B5EF4-FFF2-40B4-BE49-F238E27FC236}">
                <a16:creationId xmlns:a16="http://schemas.microsoft.com/office/drawing/2014/main" id="{32BE811E-09B8-3CF2-83E4-443964F4C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785D7-422D-46D0-15CC-F4273017CA6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657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7E8A-8BE9-078C-6650-6F128BBF808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C00ABA-6262-77D5-B159-C43E89E454D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8625617-73F2-39E2-BAF4-75EFA01C844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B49E28-F4E6-6E9F-5F64-1B5029DB389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CA53A21-6D05-8E1A-2473-0B95C1FE635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EA21FF-BA21-791A-8BDD-31A20ABF8416}"/>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a:extLst>
              <a:ext uri="{FF2B5EF4-FFF2-40B4-BE49-F238E27FC236}">
                <a16:creationId xmlns:a16="http://schemas.microsoft.com/office/drawing/2014/main" id="{5CD0FAEE-602E-310C-3DA2-9F75D3ACCE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93DD0A-6289-3D68-32FD-541F0994484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155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DEEE-CF40-2404-C4AC-CBCDC41017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FC7029-D9CA-6909-AF6F-123F75A7CBF1}"/>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a:extLst>
              <a:ext uri="{FF2B5EF4-FFF2-40B4-BE49-F238E27FC236}">
                <a16:creationId xmlns:a16="http://schemas.microsoft.com/office/drawing/2014/main" id="{DC3F1486-C8B7-D0EA-319B-E6BE5EA01E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2177E4-5972-5D92-8F30-46EBE4ACA49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275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64E6BF-6E15-8572-080F-EEE49103A6B8}"/>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a:extLst>
              <a:ext uri="{FF2B5EF4-FFF2-40B4-BE49-F238E27FC236}">
                <a16:creationId xmlns:a16="http://schemas.microsoft.com/office/drawing/2014/main" id="{DF805CC8-FEEF-5B2E-BD7D-7B5E97DE3B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0BCF0-3CB4-8FA6-549A-2E6608E183D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839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357F-8FB9-9D9D-E586-0B65AE087D7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0643B5-0880-70AE-DB8D-31AAD3E5A17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782CEE-E610-B5FC-F29D-537E1FE7014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1DF70F-895D-79F4-F3F7-FE93AB44313B}"/>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a:extLst>
              <a:ext uri="{FF2B5EF4-FFF2-40B4-BE49-F238E27FC236}">
                <a16:creationId xmlns:a16="http://schemas.microsoft.com/office/drawing/2014/main" id="{6DD02AD4-0550-7DBD-A8A6-CA882800EE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98E11-E0BE-B46F-6E1A-E9E7A2FB306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451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F4F3A-0248-27C0-C1B9-69F433EF623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B225BA-1973-76A5-A28C-2AC4C72EEA8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89B7B99-603E-45B8-346B-538B4FA811E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B2DED8-6516-8848-7079-CD6B498F4D70}"/>
              </a:ext>
            </a:extLst>
          </p:cNvPr>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a:extLst>
              <a:ext uri="{FF2B5EF4-FFF2-40B4-BE49-F238E27FC236}">
                <a16:creationId xmlns:a16="http://schemas.microsoft.com/office/drawing/2014/main" id="{6F61FB7D-1C93-C10C-7CC4-CF18378DD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152A6-3025-0B2F-EEE1-F41A9B6ECD6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377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733013-9427-6B51-3094-9BB0C2ACB90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2279A2-A017-8473-90EA-03DC726777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699F00-0A43-BE69-0AB6-D6C8EB32976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1D8BD707-D9CF-40AE-B4C6-C98DA3205C09}" type="datetimeFigureOut">
              <a:rPr lang="en-US" smtClean="0"/>
              <a:pPr/>
              <a:t>10/18/2024</a:t>
            </a:fld>
            <a:endParaRPr lang="en-US"/>
          </a:p>
        </p:txBody>
      </p:sp>
      <p:sp>
        <p:nvSpPr>
          <p:cNvPr id="5" name="Footer Placeholder 4">
            <a:extLst>
              <a:ext uri="{FF2B5EF4-FFF2-40B4-BE49-F238E27FC236}">
                <a16:creationId xmlns:a16="http://schemas.microsoft.com/office/drawing/2014/main" id="{3B32E1A6-CA98-1420-44DB-CB482D1A47F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C26781-2D69-AE57-2AEF-8CDE361B6A8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5361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zeYaikI11g&amp;t=90s" TargetMode="External"/><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hyperlink" Target="https://www.youtube.com/watch?v=ozeYaikI11g&amp;t=90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4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8.png"/><Relationship Id="rId7" Type="http://schemas.openxmlformats.org/officeDocument/2006/relationships/image" Target="../media/image11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3.png"/><Relationship Id="rId5" Type="http://schemas.openxmlformats.org/officeDocument/2006/relationships/image" Target="../media/image119.wmf"/><Relationship Id="rId10" Type="http://schemas.openxmlformats.org/officeDocument/2006/relationships/image" Target="../media/image122.png"/><Relationship Id="rId4" Type="http://schemas.openxmlformats.org/officeDocument/2006/relationships/oleObject" Target="../embeddings/oleObject2.bin"/><Relationship Id="rId9"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38.wmf"/><Relationship Id="rId7" Type="http://schemas.openxmlformats.org/officeDocument/2006/relationships/image" Target="../media/image140.w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11" Type="http://schemas.openxmlformats.org/officeDocument/2006/relationships/image" Target="../media/image143.png"/><Relationship Id="rId5" Type="http://schemas.openxmlformats.org/officeDocument/2006/relationships/image" Target="../media/image139.wmf"/><Relationship Id="rId10" Type="http://schemas.openxmlformats.org/officeDocument/2006/relationships/image" Target="../media/image142.png"/><Relationship Id="rId4" Type="http://schemas.openxmlformats.org/officeDocument/2006/relationships/oleObject" Target="../embeddings/oleObject4.bin"/><Relationship Id="rId9" Type="http://schemas.openxmlformats.org/officeDocument/2006/relationships/image" Target="../media/image141.wmf"/></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FC4D-D3CB-4B23-9C58-D6ED5788A7DF}"/>
              </a:ext>
            </a:extLst>
          </p:cNvPr>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Transmission Lines</a:t>
            </a:r>
            <a:endParaRPr lang="en-IN"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B470C287-F108-48CC-99AE-4DD5E1233FD5}"/>
              </a:ext>
            </a:extLst>
          </p:cNvPr>
          <p:cNvSpPr>
            <a:spLocks noGrp="1"/>
          </p:cNvSpPr>
          <p:nvPr>
            <p:ph type="subTitle" idx="1"/>
          </p:nvPr>
        </p:nvSpPr>
        <p:spPr/>
        <p:txBody>
          <a:bodyPr/>
          <a:lstStyle/>
          <a:p>
            <a:r>
              <a:rPr lang="en-US" dirty="0">
                <a:latin typeface="Calibri" panose="020F0502020204030204" pitchFamily="34" charset="0"/>
                <a:cs typeface="Calibri" panose="020F0502020204030204" pitchFamily="34" charset="0"/>
              </a:rPr>
              <a:t>Engineering Electromagnetics</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289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4850097"/>
            <a:ext cx="9151631" cy="2021488"/>
            <a:chOff x="-1" y="-29768"/>
            <a:chExt cx="12202175" cy="1519356"/>
          </a:xfrm>
        </p:grpSpPr>
        <p:sp>
          <p:nvSpPr>
            <p:cNvPr id="10" name="Rectangle 9">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2" name="Title 1">
            <a:extLst>
              <a:ext uri="{FF2B5EF4-FFF2-40B4-BE49-F238E27FC236}">
                <a16:creationId xmlns:a16="http://schemas.microsoft.com/office/drawing/2014/main" id="{DF0A4309-9210-9896-547F-AEBACFDE6061}"/>
              </a:ext>
            </a:extLst>
          </p:cNvPr>
          <p:cNvSpPr>
            <a:spLocks noGrp="1"/>
          </p:cNvSpPr>
          <p:nvPr>
            <p:ph type="title"/>
          </p:nvPr>
        </p:nvSpPr>
        <p:spPr>
          <a:xfrm>
            <a:off x="1208722" y="5167418"/>
            <a:ext cx="6712268" cy="702264"/>
          </a:xfrm>
        </p:spPr>
        <p:txBody>
          <a:bodyPr vert="horz" lIns="91440" tIns="45720" rIns="91440" bIns="45720" rtlCol="0" anchor="b">
            <a:normAutofit/>
          </a:bodyPr>
          <a:lstStyle/>
          <a:p>
            <a:pPr algn="ctr" defTabSz="914400"/>
            <a:r>
              <a:rPr lang="en-US" sz="3100">
                <a:solidFill>
                  <a:srgbClr val="FFFFFF"/>
                </a:solidFill>
                <a:latin typeface="Calibri" panose="020F0502020204030204" pitchFamily="34" charset="0"/>
                <a:cs typeface="Calibri" panose="020F0502020204030204" pitchFamily="34" charset="0"/>
              </a:rPr>
              <a:t>More examples of TLs</a:t>
            </a:r>
          </a:p>
        </p:txBody>
      </p:sp>
      <p:pic>
        <p:nvPicPr>
          <p:cNvPr id="3" name="Content Placeholder 3">
            <a:extLst>
              <a:ext uri="{FF2B5EF4-FFF2-40B4-BE49-F238E27FC236}">
                <a16:creationId xmlns:a16="http://schemas.microsoft.com/office/drawing/2014/main" id="{BD232870-5884-7152-D4F0-7F102C674AA8}"/>
              </a:ext>
            </a:extLst>
          </p:cNvPr>
          <p:cNvPicPr>
            <a:picLocks noChangeAspect="1"/>
          </p:cNvPicPr>
          <p:nvPr/>
        </p:nvPicPr>
        <p:blipFill>
          <a:blip r:embed="rId2"/>
          <a:srcRect l="8528"/>
          <a:stretch/>
        </p:blipFill>
        <p:spPr>
          <a:xfrm>
            <a:off x="234185" y="709789"/>
            <a:ext cx="4182084" cy="3154681"/>
          </a:xfrm>
          <a:prstGeom prst="rect">
            <a:avLst/>
          </a:prstGeom>
        </p:spPr>
      </p:pic>
      <p:pic>
        <p:nvPicPr>
          <p:cNvPr id="4" name="Picture 3">
            <a:extLst>
              <a:ext uri="{FF2B5EF4-FFF2-40B4-BE49-F238E27FC236}">
                <a16:creationId xmlns:a16="http://schemas.microsoft.com/office/drawing/2014/main" id="{8CE8E97A-B523-06B3-7D65-A103601A3CC9}"/>
              </a:ext>
            </a:extLst>
          </p:cNvPr>
          <p:cNvPicPr>
            <a:picLocks noChangeAspect="1"/>
          </p:cNvPicPr>
          <p:nvPr/>
        </p:nvPicPr>
        <p:blipFill>
          <a:blip r:embed="rId3"/>
          <a:srcRect t="29479"/>
          <a:stretch/>
        </p:blipFill>
        <p:spPr>
          <a:xfrm>
            <a:off x="4517815" y="1373428"/>
            <a:ext cx="4392000" cy="1827401"/>
          </a:xfrm>
          <a:prstGeom prst="rect">
            <a:avLst/>
          </a:prstGeom>
        </p:spPr>
      </p:pic>
    </p:spTree>
    <p:extLst>
      <p:ext uri="{BB962C8B-B14F-4D97-AF65-F5344CB8AC3E}">
        <p14:creationId xmlns:p14="http://schemas.microsoft.com/office/powerpoint/2010/main" val="37151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21E7-954F-7E30-FEBD-8EB662F32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AC4C4-D6E4-3319-B409-B12CFE052F2D}"/>
              </a:ext>
            </a:extLst>
          </p:cNvPr>
          <p:cNvSpPr>
            <a:spLocks noGrp="1"/>
          </p:cNvSpPr>
          <p:nvPr>
            <p:ph type="title"/>
          </p:nvPr>
        </p:nvSpPr>
        <p:spPr>
          <a:xfrm>
            <a:off x="381000" y="152400"/>
            <a:ext cx="7886700" cy="1325563"/>
          </a:xfrm>
        </p:spPr>
        <p:txBody>
          <a:bodyPr/>
          <a:lstStyle/>
          <a:p>
            <a:r>
              <a:rPr lang="en-US" dirty="0">
                <a:latin typeface="Calibri" panose="020F0502020204030204" pitchFamily="34" charset="0"/>
                <a:cs typeface="Calibri" panose="020F0502020204030204" pitchFamily="34" charset="0"/>
              </a:rPr>
              <a:t>Important points to note:</a:t>
            </a:r>
            <a:endParaRPr lang="en-IN"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DB91382-7408-782A-E092-19F2BA604CBF}"/>
              </a:ext>
            </a:extLst>
          </p:cNvPr>
          <p:cNvSpPr txBox="1"/>
          <p:nvPr/>
        </p:nvSpPr>
        <p:spPr>
          <a:xfrm>
            <a:off x="381000" y="1219200"/>
            <a:ext cx="8229600" cy="5386090"/>
          </a:xfrm>
          <a:prstGeom prst="rect">
            <a:avLst/>
          </a:prstGeom>
          <a:noFill/>
        </p:spPr>
        <p:txBody>
          <a:bodyPr wrap="square">
            <a:spAutoFit/>
          </a:bodyPr>
          <a:lstStyle/>
          <a:p>
            <a:pPr algn="just"/>
            <a:r>
              <a:rPr lang="en-US" sz="2400" dirty="0">
                <a:latin typeface="Calibri" panose="020F0502020204030204" pitchFamily="34" charset="0"/>
                <a:cs typeface="Calibri" panose="020F0502020204030204" pitchFamily="34" charset="0"/>
              </a:rPr>
              <a:t>Two pieces of metal can accumulate attractive charges between them, giving rise to capacitive coupling, electric field, and hence stored energy in the electric field. </a:t>
            </a:r>
          </a:p>
          <a:p>
            <a:pPr algn="just"/>
            <a:endParaRPr lang="en-US" sz="2000" dirty="0">
              <a:latin typeface="Calibri" panose="020F0502020204030204" pitchFamily="34" charset="0"/>
              <a:cs typeface="Calibri" panose="020F0502020204030204" pitchFamily="34" charset="0"/>
            </a:endParaRPr>
          </a:p>
          <a:p>
            <a:pPr algn="just"/>
            <a:endParaRPr lang="en-US" sz="2000" b="0" i="0" u="none" strike="noStrike" baseline="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b="0" i="0" u="none" strike="noStrike" baseline="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b="0" i="0" u="none" strike="noStrike" baseline="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b="0" i="0" u="none" strike="noStrike" baseline="0" dirty="0">
              <a:latin typeface="Calibri" panose="020F0502020204030204" pitchFamily="34" charset="0"/>
              <a:cs typeface="Calibri" panose="020F0502020204030204" pitchFamily="34" charset="0"/>
            </a:endParaRPr>
          </a:p>
          <a:p>
            <a:pPr algn="just"/>
            <a:endParaRPr lang="en-US" sz="2000" b="0" i="0" u="none" strike="noStrike" baseline="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A piece of wire carrying a current generates a magnetic field, and hence, yielding stored energy in the magnetic field. </a:t>
            </a:r>
          </a:p>
          <a:p>
            <a:pPr algn="just"/>
            <a:endParaRPr lang="en-US" sz="2000" b="0" i="0" u="none" strike="noStrike" baseline="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E357B91-7515-8ED7-E316-45048E0CD118}"/>
              </a:ext>
            </a:extLst>
          </p:cNvPr>
          <p:cNvPicPr>
            <a:picLocks noChangeAspect="1"/>
          </p:cNvPicPr>
          <p:nvPr/>
        </p:nvPicPr>
        <p:blipFill>
          <a:blip r:embed="rId2"/>
          <a:srcRect t="8564"/>
          <a:stretch/>
        </p:blipFill>
        <p:spPr>
          <a:xfrm>
            <a:off x="3119437" y="2691758"/>
            <a:ext cx="2905125" cy="2440974"/>
          </a:xfrm>
          <a:prstGeom prst="rect">
            <a:avLst/>
          </a:prstGeom>
        </p:spPr>
      </p:pic>
    </p:spTree>
    <p:extLst>
      <p:ext uri="{BB962C8B-B14F-4D97-AF65-F5344CB8AC3E}">
        <p14:creationId xmlns:p14="http://schemas.microsoft.com/office/powerpoint/2010/main" val="29740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4408-AC7A-52AB-2452-A2F447EAF4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FACF6-D4AD-4CCF-2FED-1BD81F39D598}"/>
              </a:ext>
            </a:extLst>
          </p:cNvPr>
          <p:cNvSpPr>
            <a:spLocks noGrp="1"/>
          </p:cNvSpPr>
          <p:nvPr>
            <p:ph type="title"/>
          </p:nvPr>
        </p:nvSpPr>
        <p:spPr>
          <a:xfrm>
            <a:off x="381000" y="152401"/>
            <a:ext cx="7886700" cy="990600"/>
          </a:xfrm>
        </p:spPr>
        <p:txBody>
          <a:bodyPr/>
          <a:lstStyle/>
          <a:p>
            <a:r>
              <a:rPr lang="en-US" dirty="0">
                <a:latin typeface="Calibri" panose="020F0502020204030204" pitchFamily="34" charset="0"/>
                <a:cs typeface="Calibri" panose="020F0502020204030204" pitchFamily="34" charset="0"/>
              </a:rPr>
              <a:t>Important points to note:</a:t>
            </a:r>
            <a:endParaRPr lang="en-IN"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13C0F29-C93F-BBD0-3A98-256F5AD93CCE}"/>
              </a:ext>
            </a:extLst>
          </p:cNvPr>
          <p:cNvSpPr txBox="1"/>
          <p:nvPr/>
        </p:nvSpPr>
        <p:spPr>
          <a:xfrm>
            <a:off x="381000" y="1295400"/>
            <a:ext cx="8458200" cy="4154984"/>
          </a:xfrm>
          <a:prstGeom prst="rect">
            <a:avLst/>
          </a:prstGeom>
          <a:noFill/>
        </p:spPr>
        <p:txBody>
          <a:bodyPr wrap="square">
            <a:spAutoFit/>
          </a:bodyPr>
          <a:lstStyle/>
          <a:p>
            <a:pPr algn="just"/>
            <a:r>
              <a:rPr lang="en-US" sz="2400" dirty="0">
                <a:latin typeface="Calibri" panose="020F0502020204030204" pitchFamily="34" charset="0"/>
                <a:cs typeface="Calibri" panose="020F0502020204030204" pitchFamily="34" charset="0"/>
              </a:rPr>
              <a:t>The stored energies are the sources of the capacitive and inductive effects. But these capacitive and inductive effects are distributed over the spatial dimension of the transmission line.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Therefore, it is helpful to think of the two pieces of metal as consisting of small segments of metal segments  concatenated together.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Each of these segments will have a small inductance, as well as a small capacitive coupling between them. Hence, we can model two pieces of metal with a distributed lumped element model</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96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ctangular object with several colored circles">
            <a:extLst>
              <a:ext uri="{FF2B5EF4-FFF2-40B4-BE49-F238E27FC236}">
                <a16:creationId xmlns:a16="http://schemas.microsoft.com/office/drawing/2014/main" id="{C790BEF2-3DF1-E563-BB8E-8F08F4B89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71600"/>
            <a:ext cx="6773333" cy="3962400"/>
          </a:xfrm>
          <a:prstGeom prst="rect">
            <a:avLst/>
          </a:prstGeom>
        </p:spPr>
      </p:pic>
      <p:sp>
        <p:nvSpPr>
          <p:cNvPr id="4" name="TextBox 3">
            <a:extLst>
              <a:ext uri="{FF2B5EF4-FFF2-40B4-BE49-F238E27FC236}">
                <a16:creationId xmlns:a16="http://schemas.microsoft.com/office/drawing/2014/main" id="{B1E3C6F0-7ADC-F96A-D294-0BD82ECC2845}"/>
              </a:ext>
            </a:extLst>
          </p:cNvPr>
          <p:cNvSpPr txBox="1"/>
          <p:nvPr/>
        </p:nvSpPr>
        <p:spPr>
          <a:xfrm>
            <a:off x="7086600" y="3810000"/>
            <a:ext cx="19050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Port1</a:t>
            </a: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F5719E5-9C3E-1FE6-E7DE-84D9529C1E8D}"/>
              </a:ext>
            </a:extLst>
          </p:cNvPr>
          <p:cNvSpPr txBox="1"/>
          <p:nvPr/>
        </p:nvSpPr>
        <p:spPr>
          <a:xfrm>
            <a:off x="2133600" y="2743200"/>
            <a:ext cx="19050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Port2</a:t>
            </a:r>
            <a:endParaRPr lang="en-IN" dirty="0">
              <a:latin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841D61B9-21AA-3139-2038-DF0E1A8C0522}"/>
              </a:ext>
            </a:extLst>
          </p:cNvPr>
          <p:cNvSpPr>
            <a:spLocks noGrp="1"/>
          </p:cNvSpPr>
          <p:nvPr>
            <p:ph type="title"/>
          </p:nvPr>
        </p:nvSpPr>
        <p:spPr>
          <a:xfrm>
            <a:off x="304800" y="198437"/>
            <a:ext cx="7886700" cy="988497"/>
          </a:xfrm>
        </p:spPr>
        <p:txBody>
          <a:bodyPr/>
          <a:lstStyle/>
          <a:p>
            <a:r>
              <a:rPr lang="en-US" dirty="0">
                <a:latin typeface="Calibri" panose="020F0502020204030204" pitchFamily="34" charset="0"/>
                <a:cs typeface="Calibri" panose="020F0502020204030204" pitchFamily="34" charset="0"/>
              </a:rPr>
              <a:t>Propagation inside a Waveguide </a:t>
            </a:r>
            <a:endParaRPr lang="en-IN"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AFD247C-615F-4A88-6750-7C9F8F88D49C}"/>
              </a:ext>
            </a:extLst>
          </p:cNvPr>
          <p:cNvSpPr txBox="1"/>
          <p:nvPr/>
        </p:nvSpPr>
        <p:spPr>
          <a:xfrm>
            <a:off x="1905000" y="5301734"/>
            <a:ext cx="6000750" cy="369332"/>
          </a:xfrm>
          <a:prstGeom prst="rect">
            <a:avLst/>
          </a:prstGeom>
          <a:noFill/>
        </p:spPr>
        <p:txBody>
          <a:bodyPr wrap="square">
            <a:spAutoFit/>
          </a:bodyPr>
          <a:lstStyle/>
          <a:p>
            <a:r>
              <a:rPr lang="fr-FR" b="0" i="0" dirty="0">
                <a:solidFill>
                  <a:srgbClr val="000000"/>
                </a:solidFill>
                <a:effectLst/>
                <a:latin typeface="Calibri" panose="020F0502020204030204" pitchFamily="34" charset="0"/>
                <a:cs typeface="Calibri" panose="020F0502020204030204" pitchFamily="34" charset="0"/>
              </a:rPr>
              <a:t>TE10 mode propagation in a rectangular Waveguide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512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389A-EA9D-4C78-8A31-BA0F03B0B12B}"/>
            </a:ext>
          </a:extLst>
        </p:cNvPr>
        <p:cNvGrpSpPr/>
        <p:nvPr/>
      </p:nvGrpSpPr>
      <p:grpSpPr>
        <a:xfrm>
          <a:off x="0" y="0"/>
          <a:ext cx="0" cy="0"/>
          <a:chOff x="0" y="0"/>
          <a:chExt cx="0" cy="0"/>
        </a:xfrm>
      </p:grpSpPr>
      <p:pic>
        <p:nvPicPr>
          <p:cNvPr id="5" name="Picture 4" descr="A diagram of a graph">
            <a:extLst>
              <a:ext uri="{FF2B5EF4-FFF2-40B4-BE49-F238E27FC236}">
                <a16:creationId xmlns:a16="http://schemas.microsoft.com/office/drawing/2014/main" id="{74A85756-33B0-D7DF-1D04-01813744BBFD}"/>
              </a:ext>
            </a:extLst>
          </p:cNvPr>
          <p:cNvPicPr>
            <a:picLocks noChangeAspect="1"/>
          </p:cNvPicPr>
          <p:nvPr/>
        </p:nvPicPr>
        <p:blipFill>
          <a:blip r:embed="rId3">
            <a:extLst>
              <a:ext uri="{28A0092B-C50C-407E-A947-70E740481C1C}">
                <a14:useLocalDpi xmlns:a14="http://schemas.microsoft.com/office/drawing/2010/main" val="0"/>
              </a:ext>
            </a:extLst>
          </a:blip>
          <a:srcRect l="11768" t="25061" r="15604" b="13780"/>
          <a:stretch/>
        </p:blipFill>
        <p:spPr>
          <a:xfrm>
            <a:off x="1081548" y="1905000"/>
            <a:ext cx="6980903" cy="3048000"/>
          </a:xfrm>
          <a:prstGeom prst="rect">
            <a:avLst/>
          </a:prstGeom>
        </p:spPr>
      </p:pic>
      <p:sp>
        <p:nvSpPr>
          <p:cNvPr id="4" name="TextBox 3">
            <a:extLst>
              <a:ext uri="{FF2B5EF4-FFF2-40B4-BE49-F238E27FC236}">
                <a16:creationId xmlns:a16="http://schemas.microsoft.com/office/drawing/2014/main" id="{BFE89C91-F881-676B-9B6B-91B640672542}"/>
              </a:ext>
            </a:extLst>
          </p:cNvPr>
          <p:cNvSpPr txBox="1"/>
          <p:nvPr/>
        </p:nvSpPr>
        <p:spPr>
          <a:xfrm>
            <a:off x="7253177" y="2819400"/>
            <a:ext cx="19050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Port2</a:t>
            </a: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5EF3A5B-DB27-ACAC-0690-64FACC74A85A}"/>
              </a:ext>
            </a:extLst>
          </p:cNvPr>
          <p:cNvSpPr txBox="1"/>
          <p:nvPr/>
        </p:nvSpPr>
        <p:spPr>
          <a:xfrm>
            <a:off x="1371600" y="3810000"/>
            <a:ext cx="19050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Port1 </a:t>
            </a:r>
            <a:endParaRPr lang="en-IN" dirty="0">
              <a:latin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5F207CB9-1555-05EF-4E03-3070DF56D50B}"/>
              </a:ext>
            </a:extLst>
          </p:cNvPr>
          <p:cNvSpPr>
            <a:spLocks noGrp="1"/>
          </p:cNvSpPr>
          <p:nvPr>
            <p:ph type="title"/>
          </p:nvPr>
        </p:nvSpPr>
        <p:spPr>
          <a:xfrm>
            <a:off x="304800" y="113091"/>
            <a:ext cx="7886700" cy="988497"/>
          </a:xfrm>
        </p:spPr>
        <p:txBody>
          <a:bodyPr/>
          <a:lstStyle/>
          <a:p>
            <a:r>
              <a:rPr lang="en-US" dirty="0">
                <a:latin typeface="Calibri" panose="020F0502020204030204" pitchFamily="34" charset="0"/>
                <a:cs typeface="Calibri" panose="020F0502020204030204" pitchFamily="34" charset="0"/>
              </a:rPr>
              <a:t>Propagation in transmission lines</a:t>
            </a:r>
            <a:endParaRPr lang="en-IN"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D35D5E1-31BD-4CFA-02E4-1C3260D0E233}"/>
              </a:ext>
            </a:extLst>
          </p:cNvPr>
          <p:cNvSpPr txBox="1"/>
          <p:nvPr/>
        </p:nvSpPr>
        <p:spPr>
          <a:xfrm>
            <a:off x="3058633" y="5424246"/>
            <a:ext cx="3810000" cy="369332"/>
          </a:xfrm>
          <a:prstGeom prst="rect">
            <a:avLst/>
          </a:prstGeom>
          <a:noFill/>
        </p:spPr>
        <p:txBody>
          <a:bodyPr wrap="square">
            <a:spAutoFit/>
          </a:bodyPr>
          <a:lstStyle/>
          <a:p>
            <a:r>
              <a:rPr lang="fr-FR" dirty="0">
                <a:solidFill>
                  <a:srgbClr val="000000"/>
                </a:solidFill>
                <a:latin typeface="Calibri" panose="020F0502020204030204" pitchFamily="34" charset="0"/>
                <a:cs typeface="Calibri" panose="020F0502020204030204" pitchFamily="34" charset="0"/>
              </a:rPr>
              <a:t>Surface current in microstripline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77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2491-52CA-6650-91A3-5E44EAE9A03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Electrical Circuit Equivalent</a:t>
            </a: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08A0770-C343-BB23-4BDD-A5E25D505036}"/>
              </a:ext>
            </a:extLst>
          </p:cNvPr>
          <p:cNvPicPr>
            <a:picLocks noChangeAspect="1"/>
          </p:cNvPicPr>
          <p:nvPr/>
        </p:nvPicPr>
        <p:blipFill>
          <a:blip r:embed="rId2"/>
          <a:stretch>
            <a:fillRect/>
          </a:stretch>
        </p:blipFill>
        <p:spPr>
          <a:xfrm>
            <a:off x="457200" y="1524000"/>
            <a:ext cx="7922438" cy="3500120"/>
          </a:xfrm>
          <a:prstGeom prst="rect">
            <a:avLst/>
          </a:prstGeom>
        </p:spPr>
      </p:pic>
      <p:sp>
        <p:nvSpPr>
          <p:cNvPr id="10" name="TextBox 9">
            <a:extLst>
              <a:ext uri="{FF2B5EF4-FFF2-40B4-BE49-F238E27FC236}">
                <a16:creationId xmlns:a16="http://schemas.microsoft.com/office/drawing/2014/main" id="{A1210043-127B-FD53-24B3-620EFCFB835C}"/>
              </a:ext>
            </a:extLst>
          </p:cNvPr>
          <p:cNvSpPr txBox="1"/>
          <p:nvPr/>
        </p:nvSpPr>
        <p:spPr>
          <a:xfrm>
            <a:off x="838200" y="5334000"/>
            <a:ext cx="7467600" cy="369332"/>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hlinkClick r:id="rId3"/>
              </a:rPr>
              <a:t>https://www.youtube.com/watch?v=ozeYaikI11g&amp;t=90s</a:t>
            </a:r>
            <a:endParaRPr lang="en-IN"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FAE591A-1177-02A6-9FFD-11DD541D86C9}"/>
              </a:ext>
            </a:extLst>
          </p:cNvPr>
          <p:cNvSpPr txBox="1"/>
          <p:nvPr/>
        </p:nvSpPr>
        <p:spPr>
          <a:xfrm>
            <a:off x="990600" y="5943600"/>
            <a:ext cx="64008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 should be selected so that there are no wave reflections</a:t>
            </a:r>
            <a:endParaRPr lang="en-IN"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196162B-D1E1-8E50-336B-30683CFEDFD2}"/>
              </a:ext>
            </a:extLst>
          </p:cNvPr>
          <p:cNvPicPr>
            <a:picLocks noChangeAspect="1"/>
          </p:cNvPicPr>
          <p:nvPr/>
        </p:nvPicPr>
        <p:blipFill>
          <a:blip r:embed="rId4"/>
          <a:stretch>
            <a:fillRect/>
          </a:stretch>
        </p:blipFill>
        <p:spPr>
          <a:xfrm>
            <a:off x="3581400" y="1239928"/>
            <a:ext cx="2481263" cy="760641"/>
          </a:xfrm>
          <a:prstGeom prst="rect">
            <a:avLst/>
          </a:prstGeom>
        </p:spPr>
      </p:pic>
    </p:spTree>
    <p:extLst>
      <p:ext uri="{BB962C8B-B14F-4D97-AF65-F5344CB8AC3E}">
        <p14:creationId xmlns:p14="http://schemas.microsoft.com/office/powerpoint/2010/main" val="9808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FC7D-CCDF-1BC2-C286-B9E063CCB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39456-C4F0-6241-A4BE-A715D5A093E4}"/>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Electrical Circuit Equivalent</a:t>
            </a:r>
            <a:endParaRPr lang="en-IN"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18320DA-910A-1EBE-1C30-7DC3F91FB0EF}"/>
              </a:ext>
            </a:extLst>
          </p:cNvPr>
          <p:cNvSpPr txBox="1"/>
          <p:nvPr/>
        </p:nvSpPr>
        <p:spPr>
          <a:xfrm>
            <a:off x="838200" y="5965327"/>
            <a:ext cx="7467600" cy="369332"/>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hlinkClick r:id="rId2"/>
              </a:rPr>
              <a:t>https://www.youtube.com/watch?v=ozeYaikI11g&amp;t=90s</a:t>
            </a:r>
            <a:endParaRPr lang="en-IN" dirty="0">
              <a:latin typeface="Calibri" panose="020F0502020204030204" pitchFamily="34" charset="0"/>
              <a:cs typeface="Calibri" panose="020F0502020204030204" pitchFamily="34" charset="0"/>
            </a:endParaRPr>
          </a:p>
        </p:txBody>
      </p:sp>
      <p:pic>
        <p:nvPicPr>
          <p:cNvPr id="3" name="Content Placeholder 4">
            <a:extLst>
              <a:ext uri="{FF2B5EF4-FFF2-40B4-BE49-F238E27FC236}">
                <a16:creationId xmlns:a16="http://schemas.microsoft.com/office/drawing/2014/main" id="{E7467A74-6D16-8D37-87A0-53DF1C69B828}"/>
              </a:ext>
            </a:extLst>
          </p:cNvPr>
          <p:cNvPicPr>
            <a:picLocks noGrp="1" noChangeAspect="1"/>
          </p:cNvPicPr>
          <p:nvPr>
            <p:ph idx="1"/>
          </p:nvPr>
        </p:nvPicPr>
        <p:blipFill>
          <a:blip r:embed="rId3"/>
          <a:stretch>
            <a:fillRect/>
          </a:stretch>
        </p:blipFill>
        <p:spPr>
          <a:xfrm>
            <a:off x="152400" y="2125027"/>
            <a:ext cx="8490912" cy="3352800"/>
          </a:xfrm>
        </p:spPr>
      </p:pic>
      <p:pic>
        <p:nvPicPr>
          <p:cNvPr id="5" name="Picture 4">
            <a:extLst>
              <a:ext uri="{FF2B5EF4-FFF2-40B4-BE49-F238E27FC236}">
                <a16:creationId xmlns:a16="http://schemas.microsoft.com/office/drawing/2014/main" id="{49251663-3FEA-E628-A72C-E50B08100794}"/>
              </a:ext>
            </a:extLst>
          </p:cNvPr>
          <p:cNvPicPr>
            <a:picLocks noChangeAspect="1"/>
          </p:cNvPicPr>
          <p:nvPr/>
        </p:nvPicPr>
        <p:blipFill>
          <a:blip r:embed="rId4"/>
          <a:stretch>
            <a:fillRect/>
          </a:stretch>
        </p:blipFill>
        <p:spPr>
          <a:xfrm>
            <a:off x="1891784" y="1637527"/>
            <a:ext cx="2481263" cy="760641"/>
          </a:xfrm>
          <a:prstGeom prst="rect">
            <a:avLst/>
          </a:prstGeom>
        </p:spPr>
      </p:pic>
      <p:sp>
        <p:nvSpPr>
          <p:cNvPr id="6" name="Arrow: Right 5">
            <a:extLst>
              <a:ext uri="{FF2B5EF4-FFF2-40B4-BE49-F238E27FC236}">
                <a16:creationId xmlns:a16="http://schemas.microsoft.com/office/drawing/2014/main" id="{42C4D66C-E8C9-D43C-6239-B93E92D46032}"/>
              </a:ext>
            </a:extLst>
          </p:cNvPr>
          <p:cNvSpPr/>
          <p:nvPr/>
        </p:nvSpPr>
        <p:spPr>
          <a:xfrm>
            <a:off x="4648200" y="1905000"/>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156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2237"/>
            <a:ext cx="7886700" cy="1325563"/>
          </a:xfrm>
        </p:spPr>
        <p:txBody>
          <a:bodyPr/>
          <a:lstStyle/>
          <a:p>
            <a:r>
              <a:rPr lang="en-IN" b="1" dirty="0">
                <a:latin typeface="Calibri" panose="020F0502020204030204" pitchFamily="34" charset="0"/>
                <a:cs typeface="Calibri" panose="020F0502020204030204" pitchFamily="34" charset="0"/>
              </a:rPr>
              <a:t>Transmission Line Equations</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57200" y="1447800"/>
            <a:ext cx="8229600" cy="4876799"/>
          </a:xfrm>
        </p:spPr>
        <p:txBody>
          <a:bodyPr>
            <a:normAutofit/>
          </a:bodyPr>
          <a:lstStyle/>
          <a:p>
            <a:pPr algn="just"/>
            <a:r>
              <a:rPr lang="en-US" sz="2400" b="0" i="0" u="none" strike="noStrike" baseline="0" dirty="0">
                <a:latin typeface="Calibri" panose="020F0502020204030204" pitchFamily="34" charset="0"/>
                <a:cs typeface="Calibri" panose="020F0502020204030204" pitchFamily="34" charset="0"/>
              </a:rPr>
              <a:t> Since, we know that there is a wave travelling across the transmission line that create voltages and currents, we should seek:</a:t>
            </a:r>
          </a:p>
          <a:p>
            <a:pPr algn="just"/>
            <a:r>
              <a:rPr lang="en-US" sz="2400" b="0" i="0" u="none" strike="noStrike" baseline="0" dirty="0">
                <a:latin typeface="Calibri" panose="020F0502020204030204" pitchFamily="34" charset="0"/>
                <a:cs typeface="Calibri" panose="020F0502020204030204" pitchFamily="34" charset="0"/>
              </a:rPr>
              <a:t> </a:t>
            </a:r>
            <a:r>
              <a:rPr lang="en-US" sz="2400" b="0" i="0" u="none" strike="noStrike" baseline="0" dirty="0">
                <a:solidFill>
                  <a:schemeClr val="accent1"/>
                </a:solidFill>
                <a:latin typeface="Calibri" panose="020F0502020204030204" pitchFamily="34" charset="0"/>
                <a:cs typeface="Calibri" panose="020F0502020204030204" pitchFamily="34" charset="0"/>
              </a:rPr>
              <a:t>what is the relation between the field and circuit parameters ?</a:t>
            </a:r>
          </a:p>
          <a:p>
            <a:pPr algn="just"/>
            <a:endParaRPr lang="en-US" sz="2400" b="0" i="0" u="none" strike="noStrike" baseline="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Our first goal is to obtain the differential equations, known as the </a:t>
            </a:r>
            <a:r>
              <a:rPr lang="en-US" sz="2400" b="0" i="1" u="none" strike="noStrike" baseline="0" dirty="0">
                <a:solidFill>
                  <a:schemeClr val="accent1"/>
                </a:solidFill>
                <a:latin typeface="Calibri" panose="020F0502020204030204" pitchFamily="34" charset="0"/>
                <a:cs typeface="Calibri" panose="020F0502020204030204" pitchFamily="34" charset="0"/>
              </a:rPr>
              <a:t>wave equations</a:t>
            </a:r>
            <a:r>
              <a:rPr lang="en-US" sz="2400" b="0" i="1" u="none" strike="noStrike" baseline="0" dirty="0">
                <a:latin typeface="Calibri" panose="020F0502020204030204" pitchFamily="34" charset="0"/>
                <a:cs typeface="Calibri" panose="020F0502020204030204" pitchFamily="34" charset="0"/>
              </a:rPr>
              <a:t>, </a:t>
            </a:r>
            <a:r>
              <a:rPr lang="en-US" sz="2400" b="0" i="0" u="none" strike="noStrike" baseline="0" dirty="0">
                <a:latin typeface="Calibri" panose="020F0502020204030204" pitchFamily="34" charset="0"/>
                <a:cs typeface="Calibri" panose="020F0502020204030204" pitchFamily="34" charset="0"/>
              </a:rPr>
              <a:t>which the voltage or current must satisfy on a uniform transmission line. </a:t>
            </a:r>
          </a:p>
          <a:p>
            <a:pPr algn="just"/>
            <a:endParaRPr lang="en-US" sz="2400" b="0" i="0" u="none" strike="noStrike" baseline="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To do this, we construct a circuit model for an incremental length of line, write two circuit equations, and use these to obtain the wave equations.</a:t>
            </a:r>
            <a:endParaRPr lang="en-IN" dirty="0">
              <a:latin typeface="Calibri" panose="020F0502020204030204" pitchFamily="34" charset="0"/>
              <a:cs typeface="Calibri" panose="020F0502020204030204" pitchFamily="34" charset="0"/>
            </a:endParaRPr>
          </a:p>
          <a:p>
            <a:pPr algn="just">
              <a:buNone/>
            </a:pPr>
            <a:endParaRPr lang="en-IN" sz="3600" b="1"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A9129-04CD-07E4-1805-210E6D4A8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9B4A4-DA2B-F636-353A-D9EF8565C35C}"/>
              </a:ext>
            </a:extLst>
          </p:cNvPr>
          <p:cNvSpPr>
            <a:spLocks noGrp="1"/>
          </p:cNvSpPr>
          <p:nvPr>
            <p:ph type="title"/>
          </p:nvPr>
        </p:nvSpPr>
        <p:spPr>
          <a:xfrm>
            <a:off x="495300" y="207091"/>
            <a:ext cx="7886700" cy="1033374"/>
          </a:xfrm>
        </p:spPr>
        <p:txBody>
          <a:bodyPr/>
          <a:lstStyle/>
          <a:p>
            <a:r>
              <a:rPr lang="en-IN" b="1" dirty="0">
                <a:latin typeface="Calibri" panose="020F0502020204030204" pitchFamily="34" charset="0"/>
                <a:cs typeface="Calibri" panose="020F0502020204030204" pitchFamily="34" charset="0"/>
              </a:rPr>
              <a:t>Transmission Line Equations</a:t>
            </a: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01B1DD0-1360-620A-BA1B-0579C5636772}"/>
              </a:ext>
            </a:extLst>
          </p:cNvPr>
          <p:cNvSpPr>
            <a:spLocks noGrp="1"/>
          </p:cNvSpPr>
          <p:nvPr>
            <p:ph idx="1"/>
          </p:nvPr>
        </p:nvSpPr>
        <p:spPr>
          <a:xfrm>
            <a:off x="650580" y="4270098"/>
            <a:ext cx="8229600" cy="2522538"/>
          </a:xfrm>
        </p:spPr>
        <p:txBody>
          <a:bodyPr>
            <a:normAutofit/>
          </a:bodyPr>
          <a:lstStyle/>
          <a:p>
            <a:pPr algn="just"/>
            <a:r>
              <a:rPr lang="en-US" sz="2400" b="0" i="0" u="none" strike="noStrike" baseline="0" dirty="0">
                <a:latin typeface="Calibri" panose="020F0502020204030204" pitchFamily="34" charset="0"/>
                <a:cs typeface="Calibri" panose="020F0502020204030204" pitchFamily="34" charset="0"/>
              </a:rPr>
              <a:t>Note: Parameters R, L, G, and c are per unit length of TL.</a:t>
            </a:r>
          </a:p>
          <a:p>
            <a:pPr algn="just"/>
            <a:r>
              <a:rPr lang="en-US" sz="2400" dirty="0">
                <a:latin typeface="Calibri" panose="020F0502020204030204" pitchFamily="34" charset="0"/>
                <a:cs typeface="Calibri" panose="020F0502020204030204" pitchFamily="34" charset="0"/>
              </a:rPr>
              <a:t>R: series resistance; G shunt conductance</a:t>
            </a:r>
            <a:endParaRPr lang="en-US" sz="2400" b="0" i="0" u="none" strike="noStrike" baseline="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Note the symmetry</a:t>
            </a:r>
            <a:endParaRPr lang="en-US" sz="2400" b="0" i="0" u="none" strike="noStrike" baseline="0" dirty="0">
              <a:latin typeface="Calibri" panose="020F0502020204030204" pitchFamily="34" charset="0"/>
              <a:cs typeface="Calibri" panose="020F0502020204030204" pitchFamily="34" charset="0"/>
            </a:endParaRPr>
          </a:p>
          <a:p>
            <a:pPr algn="just"/>
            <a:endParaRPr lang="en-US" sz="2400" b="0" i="0" u="none" strike="noStrike" baseline="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From previous discussion we know that line can be treated as L and C components, but why G and R? </a:t>
            </a:r>
          </a:p>
          <a:p>
            <a:pPr algn="just"/>
            <a:endParaRPr lang="en-US" sz="2400" b="0" i="0" u="none" strike="noStrike" baseline="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algn="just"/>
            <a:endParaRPr lang="en-US" sz="2400" b="0" i="0" u="none" strike="noStrike" baseline="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algn="just"/>
            <a:endParaRPr lang="en-IN" dirty="0">
              <a:latin typeface="Calibri" panose="020F0502020204030204" pitchFamily="34" charset="0"/>
              <a:cs typeface="Calibri" panose="020F0502020204030204" pitchFamily="34" charset="0"/>
            </a:endParaRPr>
          </a:p>
          <a:p>
            <a:pPr algn="just">
              <a:buNone/>
            </a:pPr>
            <a:endParaRPr lang="en-IN" sz="3600" b="1" dirty="0">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BA2AC936-A64C-4F2D-1036-A47860EC427D}"/>
              </a:ext>
            </a:extLst>
          </p:cNvPr>
          <p:cNvGrpSpPr/>
          <p:nvPr/>
        </p:nvGrpSpPr>
        <p:grpSpPr>
          <a:xfrm>
            <a:off x="650580" y="975597"/>
            <a:ext cx="7743825" cy="2705100"/>
            <a:chOff x="638175" y="1066800"/>
            <a:chExt cx="7743825" cy="2705100"/>
          </a:xfrm>
        </p:grpSpPr>
        <p:pic>
          <p:nvPicPr>
            <p:cNvPr id="5" name="Picture 4">
              <a:extLst>
                <a:ext uri="{FF2B5EF4-FFF2-40B4-BE49-F238E27FC236}">
                  <a16:creationId xmlns:a16="http://schemas.microsoft.com/office/drawing/2014/main" id="{8F568F8C-26DC-E632-AE6E-F3A2CC5D1160}"/>
                </a:ext>
              </a:extLst>
            </p:cNvPr>
            <p:cNvPicPr>
              <a:picLocks noChangeAspect="1"/>
            </p:cNvPicPr>
            <p:nvPr/>
          </p:nvPicPr>
          <p:blipFill>
            <a:blip r:embed="rId2"/>
            <a:stretch>
              <a:fillRect/>
            </a:stretch>
          </p:blipFill>
          <p:spPr>
            <a:xfrm>
              <a:off x="638175" y="1066800"/>
              <a:ext cx="7743825" cy="2705100"/>
            </a:xfrm>
            <a:prstGeom prst="rect">
              <a:avLst/>
            </a:prstGeom>
          </p:spPr>
        </p:pic>
        <p:grpSp>
          <p:nvGrpSpPr>
            <p:cNvPr id="8" name="Group 7">
              <a:extLst>
                <a:ext uri="{FF2B5EF4-FFF2-40B4-BE49-F238E27FC236}">
                  <a16:creationId xmlns:a16="http://schemas.microsoft.com/office/drawing/2014/main" id="{61F03DAB-1CBC-DE37-EAFD-DC63EE2CB924}"/>
                </a:ext>
              </a:extLst>
            </p:cNvPr>
            <p:cNvGrpSpPr/>
            <p:nvPr/>
          </p:nvGrpSpPr>
          <p:grpSpPr>
            <a:xfrm>
              <a:off x="1195388" y="1944106"/>
              <a:ext cx="2001469" cy="443829"/>
              <a:chOff x="1195388" y="1944106"/>
              <a:chExt cx="2001469" cy="443829"/>
            </a:xfrm>
          </p:grpSpPr>
          <p:pic>
            <p:nvPicPr>
              <p:cNvPr id="6" name="Picture 5">
                <a:extLst>
                  <a:ext uri="{FF2B5EF4-FFF2-40B4-BE49-F238E27FC236}">
                    <a16:creationId xmlns:a16="http://schemas.microsoft.com/office/drawing/2014/main" id="{6C9F858E-5063-D769-D717-58E037B17A9B}"/>
                  </a:ext>
                </a:extLst>
              </p:cNvPr>
              <p:cNvPicPr>
                <a:picLocks noChangeAspect="1"/>
              </p:cNvPicPr>
              <p:nvPr/>
            </p:nvPicPr>
            <p:blipFill>
              <a:blip r:embed="rId3"/>
              <a:stretch>
                <a:fillRect/>
              </a:stretch>
            </p:blipFill>
            <p:spPr>
              <a:xfrm>
                <a:off x="1195388" y="1944106"/>
                <a:ext cx="1447800" cy="443829"/>
              </a:xfrm>
              <a:prstGeom prst="rect">
                <a:avLst/>
              </a:prstGeom>
            </p:spPr>
          </p:pic>
          <p:sp>
            <p:nvSpPr>
              <p:cNvPr id="7" name="Arrow: Right 6">
                <a:extLst>
                  <a:ext uri="{FF2B5EF4-FFF2-40B4-BE49-F238E27FC236}">
                    <a16:creationId xmlns:a16="http://schemas.microsoft.com/office/drawing/2014/main" id="{638F11AD-B9C0-DCD2-7E45-4A2C0234B919}"/>
                  </a:ext>
                </a:extLst>
              </p:cNvPr>
              <p:cNvSpPr/>
              <p:nvPr/>
            </p:nvSpPr>
            <p:spPr>
              <a:xfrm>
                <a:off x="2815857" y="2089820"/>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grpSp>
      </p:grpSp>
      <p:sp>
        <p:nvSpPr>
          <p:cNvPr id="9" name="TextBox 8">
            <a:extLst>
              <a:ext uri="{FF2B5EF4-FFF2-40B4-BE49-F238E27FC236}">
                <a16:creationId xmlns:a16="http://schemas.microsoft.com/office/drawing/2014/main" id="{7C3107F7-77DB-2B42-819C-3C802E29550F}"/>
              </a:ext>
            </a:extLst>
          </p:cNvPr>
          <p:cNvSpPr txBox="1"/>
          <p:nvPr/>
        </p:nvSpPr>
        <p:spPr>
          <a:xfrm>
            <a:off x="5715000" y="6338100"/>
            <a:ext cx="2514600" cy="461665"/>
          </a:xfrm>
          <a:prstGeom prst="rect">
            <a:avLst/>
          </a:prstGeom>
          <a:noFill/>
        </p:spPr>
        <p:txBody>
          <a:bodyPr wrap="square" rtlCol="0">
            <a:spAutoFit/>
          </a:bodyPr>
          <a:lstStyle/>
          <a:p>
            <a:r>
              <a:rPr lang="en-US" sz="2400" dirty="0">
                <a:solidFill>
                  <a:srgbClr val="FF0000"/>
                </a:solidFill>
                <a:latin typeface="Calibri" panose="020F0502020204030204" pitchFamily="34" charset="0"/>
                <a:cs typeface="Calibri" panose="020F0502020204030204" pitchFamily="34" charset="0"/>
              </a:rPr>
              <a:t>Losses!</a:t>
            </a:r>
            <a:endParaRPr lang="en-IN" sz="2400" dirty="0">
              <a:solidFill>
                <a:srgbClr val="FF0000"/>
              </a:solidFill>
              <a:latin typeface="Calibri" panose="020F0502020204030204" pitchFamily="34" charset="0"/>
              <a:cs typeface="Calibri" panose="020F0502020204030204" pitchFamily="34" charset="0"/>
            </a:endParaRPr>
          </a:p>
        </p:txBody>
      </p:sp>
      <p:graphicFrame>
        <p:nvGraphicFramePr>
          <p:cNvPr id="10" name="Object 5">
            <a:extLst>
              <a:ext uri="{FF2B5EF4-FFF2-40B4-BE49-F238E27FC236}">
                <a16:creationId xmlns:a16="http://schemas.microsoft.com/office/drawing/2014/main" id="{CC98C790-CC48-7D3F-FDAF-C11B8EFEB747}"/>
              </a:ext>
            </a:extLst>
          </p:cNvPr>
          <p:cNvGraphicFramePr>
            <a:graphicFrameLocks noChangeAspect="1"/>
          </p:cNvGraphicFramePr>
          <p:nvPr>
            <p:extLst>
              <p:ext uri="{D42A27DB-BD31-4B8C-83A1-F6EECF244321}">
                <p14:modId xmlns:p14="http://schemas.microsoft.com/office/powerpoint/2010/main" val="1593541216"/>
              </p:ext>
            </p:extLst>
          </p:nvPr>
        </p:nvGraphicFramePr>
        <p:xfrm>
          <a:off x="3549908" y="3461662"/>
          <a:ext cx="2044184" cy="928894"/>
        </p:xfrm>
        <a:graphic>
          <a:graphicData uri="http://schemas.openxmlformats.org/presentationml/2006/ole">
            <mc:AlternateContent xmlns:mc="http://schemas.openxmlformats.org/markup-compatibility/2006">
              <mc:Choice xmlns:v="urn:schemas-microsoft-com:vml" Requires="v">
                <p:oleObj name="Visio" r:id="rId4" imgW="2598039" imgH="1180719" progId="Visio.Drawing.11">
                  <p:embed/>
                </p:oleObj>
              </mc:Choice>
              <mc:Fallback>
                <p:oleObj name="Visio" r:id="rId4" imgW="2598039" imgH="1180719" progId="Visio.Drawing.11">
                  <p:embed/>
                  <p:pic>
                    <p:nvPicPr>
                      <p:cNvPr id="8" name="Object 5">
                        <a:extLst>
                          <a:ext uri="{FF2B5EF4-FFF2-40B4-BE49-F238E27FC236}">
                            <a16:creationId xmlns:a16="http://schemas.microsoft.com/office/drawing/2014/main" id="{CC98C790-CC48-7D3F-FDAF-C11B8EFEB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908" y="3461662"/>
                        <a:ext cx="2044184" cy="9288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6077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114CE9-B2A8-63C3-AFB7-D1C160E40E63}"/>
              </a:ext>
            </a:extLst>
          </p:cNvPr>
          <p:cNvSpPr>
            <a:spLocks noGrp="1"/>
          </p:cNvSpPr>
          <p:nvPr>
            <p:ph idx="1"/>
          </p:nvPr>
        </p:nvSpPr>
        <p:spPr>
          <a:xfrm>
            <a:off x="533400" y="533400"/>
            <a:ext cx="7886700" cy="762000"/>
          </a:xfrm>
        </p:spPr>
        <p:txBody>
          <a:bodyPr/>
          <a:lstStyle/>
          <a:p>
            <a:r>
              <a:rPr lang="en-US" dirty="0">
                <a:latin typeface="Calibri" panose="020F0502020204030204" pitchFamily="34" charset="0"/>
                <a:cs typeface="Calibri" panose="020F0502020204030204" pitchFamily="34" charset="0"/>
              </a:rPr>
              <a:t>Let us assume sinusoidal variation in the excited wave, as we found for solutions for wave equation:  </a:t>
            </a:r>
            <a:endParaRPr lang="en-IN"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4703411F-5105-1F31-9BF1-5C3DF685224E}"/>
              </a:ext>
            </a:extLst>
          </p:cNvPr>
          <p:cNvSpPr txBox="1">
            <a:spLocks/>
          </p:cNvSpPr>
          <p:nvPr/>
        </p:nvSpPr>
        <p:spPr>
          <a:xfrm>
            <a:off x="554665" y="2057400"/>
            <a:ext cx="7886700" cy="7620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If we transform this voltage into a phasor representation, we have:  </a:t>
            </a:r>
            <a:endParaRPr lang="en-IN"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33FCBC4A-E72F-5CCC-12A4-B334BF6FA39A}"/>
              </a:ext>
            </a:extLst>
          </p:cNvPr>
          <p:cNvSpPr txBox="1">
            <a:spLocks/>
          </p:cNvSpPr>
          <p:nvPr/>
        </p:nvSpPr>
        <p:spPr>
          <a:xfrm>
            <a:off x="533400" y="3168467"/>
            <a:ext cx="7886700" cy="7620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From Previous circuit of TL, lets write the KVL equations:  </a:t>
            </a:r>
            <a:endParaRPr lang="en-IN"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372167C-A8DD-40D6-E7FB-4B1E4DC85495}"/>
                  </a:ext>
                </a:extLst>
              </p:cNvPr>
              <p:cNvSpPr txBox="1"/>
              <p:nvPr/>
            </p:nvSpPr>
            <p:spPr>
              <a:xfrm>
                <a:off x="2631461" y="1437291"/>
                <a:ext cx="3357201"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baseline="-25000" smtClean="0">
                          <a:latin typeface="Cambria Math" panose="02040503050406030204" pitchFamily="18" charset="0"/>
                        </a:rPr>
                        <m:t>0</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rPr>
                        <m:t>𝜔</m:t>
                      </m:r>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𝛽</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𝜓</m:t>
                      </m:r>
                      <m:r>
                        <a:rPr lang="en-US" sz="2000" b="0" i="1" smtClean="0">
                          <a:latin typeface="Cambria Math" panose="02040503050406030204" pitchFamily="18" charset="0"/>
                        </a:rPr>
                        <m:t>)</m:t>
                      </m:r>
                    </m:oMath>
                  </m:oMathPara>
                </a14:m>
                <a:endParaRPr lang="en-IN" sz="2000" dirty="0"/>
              </a:p>
            </p:txBody>
          </p:sp>
        </mc:Choice>
        <mc:Fallback>
          <p:sp>
            <p:nvSpPr>
              <p:cNvPr id="2" name="TextBox 1">
                <a:extLst>
                  <a:ext uri="{FF2B5EF4-FFF2-40B4-BE49-F238E27FC236}">
                    <a16:creationId xmlns:a16="http://schemas.microsoft.com/office/drawing/2014/main" id="{7372167C-A8DD-40D6-E7FB-4B1E4DC85495}"/>
                  </a:ext>
                </a:extLst>
              </p:cNvPr>
              <p:cNvSpPr txBox="1">
                <a:spLocks noRot="1" noChangeAspect="1" noMove="1" noResize="1" noEditPoints="1" noAdjustHandles="1" noChangeArrowheads="1" noChangeShapeType="1" noTextEdit="1"/>
              </p:cNvSpPr>
              <p:nvPr/>
            </p:nvSpPr>
            <p:spPr>
              <a:xfrm>
                <a:off x="2631461" y="1437291"/>
                <a:ext cx="3357201" cy="307777"/>
              </a:xfrm>
              <a:prstGeom prst="rect">
                <a:avLst/>
              </a:prstGeom>
              <a:blipFill>
                <a:blip r:embed="rId2"/>
                <a:stretch>
                  <a:fillRect l="-1455" t="-2000" r="-2364" b="-360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54713-657E-A43F-17E7-E715F448E332}"/>
                  </a:ext>
                </a:extLst>
              </p:cNvPr>
              <p:cNvSpPr txBox="1"/>
              <p:nvPr/>
            </p:nvSpPr>
            <p:spPr>
              <a:xfrm>
                <a:off x="3133145" y="2647710"/>
                <a:ext cx="2581411" cy="3222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r>
                        <a:rPr lang="en-US" sz="2000" b="0" i="1" baseline="-25000"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baseline="-25000" smtClean="0">
                          <a:latin typeface="Cambria Math" panose="02040503050406030204" pitchFamily="18" charset="0"/>
                        </a:rPr>
                        <m:t>0</m:t>
                      </m:r>
                      <m:r>
                        <a:rPr lang="en-US" sz="2000" b="0" i="1" smtClean="0">
                          <a:latin typeface="Cambria Math" panose="02040503050406030204" pitchFamily="18" charset="0"/>
                        </a:rPr>
                        <m:t>𝑡</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𝜓</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𝛽</m:t>
                          </m:r>
                          <m:r>
                            <a:rPr lang="en-US" sz="2000" b="0" i="1" smtClean="0">
                              <a:latin typeface="Cambria Math" panose="02040503050406030204" pitchFamily="18" charset="0"/>
                            </a:rPr>
                            <m:t>𝑧</m:t>
                          </m:r>
                        </m:sup>
                      </m:sSup>
                    </m:oMath>
                  </m:oMathPara>
                </a14:m>
                <a:endParaRPr lang="en-IN" sz="2000" dirty="0"/>
              </a:p>
            </p:txBody>
          </p:sp>
        </mc:Choice>
        <mc:Fallback>
          <p:sp>
            <p:nvSpPr>
              <p:cNvPr id="4" name="TextBox 3">
                <a:extLst>
                  <a:ext uri="{FF2B5EF4-FFF2-40B4-BE49-F238E27FC236}">
                    <a16:creationId xmlns:a16="http://schemas.microsoft.com/office/drawing/2014/main" id="{01654713-657E-A43F-17E7-E715F448E332}"/>
                  </a:ext>
                </a:extLst>
              </p:cNvPr>
              <p:cNvSpPr txBox="1">
                <a:spLocks noRot="1" noChangeAspect="1" noMove="1" noResize="1" noEditPoints="1" noAdjustHandles="1" noChangeArrowheads="1" noChangeShapeType="1" noTextEdit="1"/>
              </p:cNvSpPr>
              <p:nvPr/>
            </p:nvSpPr>
            <p:spPr>
              <a:xfrm>
                <a:off x="3133145" y="2647710"/>
                <a:ext cx="2581411" cy="322268"/>
              </a:xfrm>
              <a:prstGeom prst="rect">
                <a:avLst/>
              </a:prstGeom>
              <a:blipFill>
                <a:blip r:embed="rId3"/>
                <a:stretch>
                  <a:fillRect l="-2128" t="-5660" r="-1655" b="-1320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92D293A-37CE-2213-90F0-01DC78DA4692}"/>
                  </a:ext>
                </a:extLst>
              </p:cNvPr>
              <p:cNvSpPr txBox="1"/>
              <p:nvPr/>
            </p:nvSpPr>
            <p:spPr>
              <a:xfrm>
                <a:off x="510208" y="3867539"/>
                <a:ext cx="7919925" cy="6915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r>
                        <a:rPr lang="en-US" sz="2000" b="0" i="1" baseline="-25000"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e>
                      </m:d>
                      <m:r>
                        <a:rPr lang="en-US" sz="2000" b="0" i="1" smtClean="0">
                          <a:latin typeface="Cambria Math" panose="02040503050406030204" pitchFamily="18" charset="0"/>
                          <a:ea typeface="Cambria Math" panose="02040503050406030204" pitchFamily="18" charset="0"/>
                        </a:rPr>
                        <m:t>𝐼</m:t>
                      </m:r>
                      <m:r>
                        <a:rPr lang="en-US" sz="2000" b="0" i="1" baseline="-25000"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𝑅</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𝐼𝑠</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𝐼𝑠</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𝑉𝑠</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𝑉</m:t>
                      </m:r>
                      <m:r>
                        <a:rPr lang="en-US" sz="2000" b="0" i="1" baseline="-25000" smtClean="0">
                          <a:latin typeface="Cambria Math" panose="02040503050406030204" pitchFamily="18" charset="0"/>
                          <a:ea typeface="Cambria Math" panose="02040503050406030204" pitchFamily="18" charset="0"/>
                        </a:rPr>
                        <m:t>𝑠</m:t>
                      </m:r>
                    </m:oMath>
                  </m:oMathPara>
                </a14:m>
                <a:endParaRPr lang="en-IN" sz="2000" baseline="-25000" dirty="0"/>
              </a:p>
            </p:txBody>
          </p:sp>
        </mc:Choice>
        <mc:Fallback>
          <p:sp>
            <p:nvSpPr>
              <p:cNvPr id="7" name="TextBox 6">
                <a:extLst>
                  <a:ext uri="{FF2B5EF4-FFF2-40B4-BE49-F238E27FC236}">
                    <a16:creationId xmlns:a16="http://schemas.microsoft.com/office/drawing/2014/main" id="{792D293A-37CE-2213-90F0-01DC78DA4692}"/>
                  </a:ext>
                </a:extLst>
              </p:cNvPr>
              <p:cNvSpPr txBox="1">
                <a:spLocks noRot="1" noChangeAspect="1" noMove="1" noResize="1" noEditPoints="1" noAdjustHandles="1" noChangeArrowheads="1" noChangeShapeType="1" noTextEdit="1"/>
              </p:cNvSpPr>
              <p:nvPr/>
            </p:nvSpPr>
            <p:spPr>
              <a:xfrm>
                <a:off x="510208" y="3867539"/>
                <a:ext cx="7919925" cy="69153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B834A30-91ED-6CFA-4E6B-A04071B07A71}"/>
                  </a:ext>
                </a:extLst>
              </p:cNvPr>
              <p:cNvSpPr txBox="1">
                <a:spLocks/>
              </p:cNvSpPr>
              <p:nvPr/>
            </p:nvSpPr>
            <p:spPr>
              <a:xfrm>
                <a:off x="304800" y="4928897"/>
                <a:ext cx="8610600" cy="7620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As we let </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 </m:t>
                    </m:r>
                  </m:oMath>
                </a14:m>
                <a:r>
                  <a:rPr lang="en-US" dirty="0">
                    <a:latin typeface="Calibri" panose="020F0502020204030204" pitchFamily="34" charset="0"/>
                    <a:cs typeface="Calibri" panose="020F0502020204030204" pitchFamily="34" charset="0"/>
                  </a:rPr>
                  <a:t> approach zero,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baseline="-25000" smtClean="0">
                        <a:latin typeface="Cambria Math" panose="02040503050406030204" pitchFamily="18" charset="0"/>
                        <a:ea typeface="Cambria Math" panose="02040503050406030204" pitchFamily="18" charset="0"/>
                      </a:rPr>
                      <m:t>𝑠</m:t>
                    </m:r>
                  </m:oMath>
                </a14:m>
                <a:r>
                  <a:rPr lang="en-US" dirty="0">
                    <a:latin typeface="Calibri" panose="020F0502020204030204" pitchFamily="34" charset="0"/>
                    <a:cs typeface="Calibri" panose="020F0502020204030204" pitchFamily="34" charset="0"/>
                  </a:rPr>
                  <a:t> also approaches zero  and the second term on the right vanishes. In the limit: (note the ordinary differential)</a:t>
                </a:r>
                <a:endParaRPr lang="en-IN" dirty="0">
                  <a:latin typeface="Calibri" panose="020F0502020204030204" pitchFamily="34" charset="0"/>
                  <a:cs typeface="Calibri" panose="020F0502020204030204" pitchFamily="34" charset="0"/>
                </a:endParaRPr>
              </a:p>
            </p:txBody>
          </p:sp>
        </mc:Choice>
        <mc:Fallback>
          <p:sp>
            <p:nvSpPr>
              <p:cNvPr id="10" name="Content Placeholder 2">
                <a:extLst>
                  <a:ext uri="{FF2B5EF4-FFF2-40B4-BE49-F238E27FC236}">
                    <a16:creationId xmlns:a16="http://schemas.microsoft.com/office/drawing/2014/main" id="{AB834A30-91ED-6CFA-4E6B-A04071B07A71}"/>
                  </a:ext>
                </a:extLst>
              </p:cNvPr>
              <p:cNvSpPr txBox="1">
                <a:spLocks noRot="1" noChangeAspect="1" noMove="1" noResize="1" noEditPoints="1" noAdjustHandles="1" noChangeArrowheads="1" noChangeShapeType="1" noTextEdit="1"/>
              </p:cNvSpPr>
              <p:nvPr/>
            </p:nvSpPr>
            <p:spPr>
              <a:xfrm>
                <a:off x="304800" y="4928897"/>
                <a:ext cx="8610600" cy="762000"/>
              </a:xfrm>
              <a:prstGeom prst="rect">
                <a:avLst/>
              </a:prstGeom>
              <a:blipFill>
                <a:blip r:embed="rId5"/>
                <a:stretch>
                  <a:fillRect l="-849" t="-5600" b="-72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D75A127-4A55-F9A4-2450-C75E73ED3679}"/>
                  </a:ext>
                </a:extLst>
              </p:cNvPr>
              <p:cNvSpPr txBox="1"/>
              <p:nvPr/>
            </p:nvSpPr>
            <p:spPr>
              <a:xfrm>
                <a:off x="3352800" y="5763787"/>
                <a:ext cx="2815907" cy="701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IN" sz="2400" i="1" smtClean="0">
                              <a:latin typeface="Cambria Math" panose="02040503050406030204" pitchFamily="18" charset="0"/>
                            </a:rPr>
                            <m:t>𝑑</m:t>
                          </m:r>
                          <m:r>
                            <a:rPr lang="en-US" sz="2400" i="1">
                              <a:latin typeface="Cambria Math" panose="02040503050406030204" pitchFamily="18" charset="0"/>
                            </a:rPr>
                            <m:t>𝑉</m:t>
                          </m:r>
                          <m:r>
                            <a:rPr lang="en-US" sz="2400" i="1" baseline="-25000">
                              <a:latin typeface="Cambria Math" panose="02040503050406030204" pitchFamily="18" charset="0"/>
                            </a:rPr>
                            <m:t>𝑠</m:t>
                          </m:r>
                        </m:num>
                        <m:den>
                          <m:r>
                            <a:rPr lang="en-IN" sz="2400" i="1" smtClean="0">
                              <a:latin typeface="Cambria Math" panose="02040503050406030204" pitchFamily="18" charset="0"/>
                            </a:rPr>
                            <m:t>𝑑</m:t>
                          </m:r>
                          <m:r>
                            <a:rPr lang="en-US" sz="2400" b="0" i="1" smtClean="0">
                              <a:latin typeface="Cambria Math" panose="02040503050406030204" pitchFamily="18" charset="0"/>
                            </a:rPr>
                            <m:t>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𝐿</m:t>
                          </m:r>
                        </m:e>
                      </m:d>
                      <m:r>
                        <a:rPr lang="en-US" sz="2400" b="0" i="1" smtClean="0">
                          <a:latin typeface="Cambria Math" panose="02040503050406030204" pitchFamily="18" charset="0"/>
                        </a:rPr>
                        <m:t>𝐼</m:t>
                      </m:r>
                      <m:r>
                        <a:rPr lang="en-US" sz="2400" b="0" i="1" baseline="-25000" smtClean="0">
                          <a:latin typeface="Cambria Math" panose="02040503050406030204" pitchFamily="18" charset="0"/>
                        </a:rPr>
                        <m:t>𝑠</m:t>
                      </m:r>
                    </m:oMath>
                  </m:oMathPara>
                </a14:m>
                <a:endParaRPr lang="en-IN" baseline="-25000" dirty="0"/>
              </a:p>
            </p:txBody>
          </p:sp>
        </mc:Choice>
        <mc:Fallback>
          <p:sp>
            <p:nvSpPr>
              <p:cNvPr id="12" name="TextBox 11">
                <a:extLst>
                  <a:ext uri="{FF2B5EF4-FFF2-40B4-BE49-F238E27FC236}">
                    <a16:creationId xmlns:a16="http://schemas.microsoft.com/office/drawing/2014/main" id="{DD75A127-4A55-F9A4-2450-C75E73ED3679}"/>
                  </a:ext>
                </a:extLst>
              </p:cNvPr>
              <p:cNvSpPr txBox="1">
                <a:spLocks noRot="1" noChangeAspect="1" noMove="1" noResize="1" noEditPoints="1" noAdjustHandles="1" noChangeArrowheads="1" noChangeShapeType="1" noTextEdit="1"/>
              </p:cNvSpPr>
              <p:nvPr/>
            </p:nvSpPr>
            <p:spPr>
              <a:xfrm>
                <a:off x="3352800" y="5763787"/>
                <a:ext cx="2815907" cy="701218"/>
              </a:xfrm>
              <a:prstGeom prst="rect">
                <a:avLst/>
              </a:prstGeom>
              <a:blipFill>
                <a:blip r:embed="rId6"/>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706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A9BE-BB1A-381E-F6F1-9AB12083F8C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Introductions</a:t>
            </a:r>
            <a:endParaRPr lang="en-IN"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8CF2588A-817E-8198-137A-CF0BA96B4ECE}"/>
              </a:ext>
            </a:extLst>
          </p:cNvPr>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Let us familiarize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5535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CCCA289-D659-8F9C-75E7-2F16CC35BCC5}"/>
              </a:ext>
            </a:extLst>
          </p:cNvPr>
          <p:cNvSpPr txBox="1">
            <a:spLocks/>
          </p:cNvSpPr>
          <p:nvPr/>
        </p:nvSpPr>
        <p:spPr>
          <a:xfrm>
            <a:off x="381000" y="914400"/>
            <a:ext cx="7886700" cy="76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Similarly</a:t>
            </a:r>
            <a:endParaRPr lang="en-IN"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3425B03-6B37-72C1-7342-2F283860174B}"/>
                  </a:ext>
                </a:extLst>
              </p:cNvPr>
              <p:cNvSpPr txBox="1"/>
              <p:nvPr/>
            </p:nvSpPr>
            <p:spPr>
              <a:xfrm>
                <a:off x="2810097" y="1584782"/>
                <a:ext cx="2815907" cy="701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r>
                            <a:rPr lang="en-US" sz="2400" i="1" baseline="-25000">
                              <a:latin typeface="Cambria Math" panose="02040503050406030204" pitchFamily="18" charset="0"/>
                            </a:rPr>
                            <m:t>𝑠</m:t>
                          </m:r>
                        </m:num>
                        <m:den>
                          <m: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𝐶</m:t>
                          </m:r>
                        </m:e>
                      </m:d>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oMath>
                  </m:oMathPara>
                </a14:m>
                <a:endParaRPr lang="en-IN" baseline="-25000" dirty="0"/>
              </a:p>
            </p:txBody>
          </p:sp>
        </mc:Choice>
        <mc:Fallback>
          <p:sp>
            <p:nvSpPr>
              <p:cNvPr id="2" name="TextBox 1">
                <a:extLst>
                  <a:ext uri="{FF2B5EF4-FFF2-40B4-BE49-F238E27FC236}">
                    <a16:creationId xmlns:a16="http://schemas.microsoft.com/office/drawing/2014/main" id="{83425B03-6B37-72C1-7342-2F283860174B}"/>
                  </a:ext>
                </a:extLst>
              </p:cNvPr>
              <p:cNvSpPr txBox="1">
                <a:spLocks noRot="1" noChangeAspect="1" noMove="1" noResize="1" noEditPoints="1" noAdjustHandles="1" noChangeArrowheads="1" noChangeShapeType="1" noTextEdit="1"/>
              </p:cNvSpPr>
              <p:nvPr/>
            </p:nvSpPr>
            <p:spPr>
              <a:xfrm>
                <a:off x="2810097" y="1584782"/>
                <a:ext cx="2815907" cy="701218"/>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D64F281-6E7B-6901-5370-0B81BBF461B2}"/>
                  </a:ext>
                </a:extLst>
              </p:cNvPr>
              <p:cNvSpPr txBox="1"/>
              <p:nvPr/>
            </p:nvSpPr>
            <p:spPr>
              <a:xfrm>
                <a:off x="2797528" y="2711285"/>
                <a:ext cx="2815907" cy="701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IN" sz="2400" i="1" smtClean="0">
                              <a:latin typeface="Cambria Math" panose="02040503050406030204" pitchFamily="18" charset="0"/>
                            </a:rPr>
                            <m:t>𝑑</m:t>
                          </m:r>
                          <m:r>
                            <a:rPr lang="en-US" sz="2400" b="0" i="1" smtClean="0">
                              <a:latin typeface="Cambria Math" panose="02040503050406030204" pitchFamily="18" charset="0"/>
                            </a:rPr>
                            <m:t>𝐼</m:t>
                          </m:r>
                          <m:r>
                            <a:rPr lang="en-US" sz="2400" i="1" baseline="-25000">
                              <a:latin typeface="Cambria Math" panose="02040503050406030204" pitchFamily="18" charset="0"/>
                            </a:rPr>
                            <m:t>𝑠</m:t>
                          </m:r>
                        </m:num>
                        <m:den>
                          <m:r>
                            <a:rPr lang="en-IN" sz="2400" i="1" smtClean="0">
                              <a:latin typeface="Cambria Math" panose="02040503050406030204" pitchFamily="18" charset="0"/>
                            </a:rPr>
                            <m:t>𝑑</m:t>
                          </m:r>
                          <m:r>
                            <a:rPr lang="en-US" sz="2400" b="0" i="1" smtClean="0">
                              <a:latin typeface="Cambria Math" panose="02040503050406030204" pitchFamily="18" charset="0"/>
                            </a:rPr>
                            <m:t>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𝐶</m:t>
                          </m:r>
                        </m:e>
                      </m:d>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oMath>
                  </m:oMathPara>
                </a14:m>
                <a:endParaRPr lang="en-IN" baseline="-25000" dirty="0"/>
              </a:p>
            </p:txBody>
          </p:sp>
        </mc:Choice>
        <mc:Fallback>
          <p:sp>
            <p:nvSpPr>
              <p:cNvPr id="5" name="TextBox 4">
                <a:extLst>
                  <a:ext uri="{FF2B5EF4-FFF2-40B4-BE49-F238E27FC236}">
                    <a16:creationId xmlns:a16="http://schemas.microsoft.com/office/drawing/2014/main" id="{7D64F281-6E7B-6901-5370-0B81BBF461B2}"/>
                  </a:ext>
                </a:extLst>
              </p:cNvPr>
              <p:cNvSpPr txBox="1">
                <a:spLocks noRot="1" noChangeAspect="1" noMove="1" noResize="1" noEditPoints="1" noAdjustHandles="1" noChangeArrowheads="1" noChangeShapeType="1" noTextEdit="1"/>
              </p:cNvSpPr>
              <p:nvPr/>
            </p:nvSpPr>
            <p:spPr>
              <a:xfrm>
                <a:off x="2797528" y="2711285"/>
                <a:ext cx="2815907" cy="701218"/>
              </a:xfrm>
              <a:prstGeom prst="rect">
                <a:avLst/>
              </a:prstGeom>
              <a:blipFill>
                <a:blip r:embed="rId3"/>
                <a:stretch>
                  <a:fillRect/>
                </a:stretch>
              </a:blipFill>
              <a:ln>
                <a:noFill/>
              </a:ln>
            </p:spPr>
            <p:txBody>
              <a:bodyPr/>
              <a:lstStyle/>
              <a:p>
                <a:r>
                  <a:rPr lang="en-IN">
                    <a:noFill/>
                  </a:rPr>
                  <a:t> </a:t>
                </a:r>
              </a:p>
            </p:txBody>
          </p:sp>
        </mc:Fallback>
      </mc:AlternateContent>
      <p:sp>
        <p:nvSpPr>
          <p:cNvPr id="6" name="Content Placeholder 2">
            <a:extLst>
              <a:ext uri="{FF2B5EF4-FFF2-40B4-BE49-F238E27FC236}">
                <a16:creationId xmlns:a16="http://schemas.microsoft.com/office/drawing/2014/main" id="{119971B4-E248-8DA0-5C0B-C1EBA70842B7}"/>
              </a:ext>
            </a:extLst>
          </p:cNvPr>
          <p:cNvSpPr txBox="1">
            <a:spLocks/>
          </p:cNvSpPr>
          <p:nvPr/>
        </p:nvSpPr>
        <p:spPr>
          <a:xfrm>
            <a:off x="376286" y="4267200"/>
            <a:ext cx="8462913" cy="15067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dirty="0">
                <a:latin typeface="Calibri" panose="020F0502020204030204" pitchFamily="34" charset="0"/>
                <a:cs typeface="Calibri" panose="020F0502020204030204" pitchFamily="34" charset="0"/>
              </a:rPr>
              <a:t>Please note that the differentials used are ordinary differentials, this is because we have assumed the time harmonic behavior for the voltage and current. This allows us to  convert otherwise partial differential equations to ordinary ones</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165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5C82876-07A0-E1E3-FB2C-8918CE484FC2}"/>
                  </a:ext>
                </a:extLst>
              </p:cNvPr>
              <p:cNvSpPr txBox="1"/>
              <p:nvPr/>
            </p:nvSpPr>
            <p:spPr>
              <a:xfrm>
                <a:off x="1295400" y="457200"/>
                <a:ext cx="6172200" cy="701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IN" sz="2400" i="1" smtClean="0">
                              <a:latin typeface="Cambria Math" panose="02040503050406030204" pitchFamily="18" charset="0"/>
                            </a:rPr>
                            <m:t>𝑑</m:t>
                          </m:r>
                          <m:r>
                            <a:rPr lang="en-US" sz="2400" b="0" i="1" baseline="30000" smtClean="0">
                              <a:latin typeface="Cambria Math" panose="02040503050406030204" pitchFamily="18" charset="0"/>
                            </a:rPr>
                            <m:t>2</m:t>
                          </m:r>
                          <m:r>
                            <a:rPr lang="en-US" sz="2400" i="1">
                              <a:latin typeface="Cambria Math" panose="02040503050406030204" pitchFamily="18" charset="0"/>
                            </a:rPr>
                            <m:t>𝑉</m:t>
                          </m:r>
                          <m:r>
                            <a:rPr lang="en-US" sz="2400" i="1" baseline="-25000">
                              <a:latin typeface="Cambria Math" panose="02040503050406030204" pitchFamily="18" charset="0"/>
                            </a:rPr>
                            <m:t>𝑠</m:t>
                          </m:r>
                        </m:num>
                        <m:den>
                          <m:r>
                            <a:rPr lang="en-IN" sz="2400" i="1" smtClean="0">
                              <a:latin typeface="Cambria Math" panose="02040503050406030204" pitchFamily="18" charset="0"/>
                            </a:rPr>
                            <m:t>𝑑</m:t>
                          </m:r>
                          <m:r>
                            <a:rPr lang="en-US" sz="2400" b="0" i="1" smtClean="0">
                              <a:latin typeface="Cambria Math" panose="02040503050406030204" pitchFamily="18" charset="0"/>
                            </a:rPr>
                            <m:t>𝑧</m:t>
                          </m:r>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𝐿</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𝐶</m:t>
                          </m:r>
                        </m:e>
                      </m:d>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baseline="30000" smtClean="0">
                          <a:latin typeface="Cambria Math" panose="02040503050406030204" pitchFamily="18" charset="0"/>
                        </a:rPr>
                        <m:t>2</m:t>
                      </m:r>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oMath>
                  </m:oMathPara>
                </a14:m>
                <a:endParaRPr lang="en-IN" baseline="-25000" dirty="0"/>
              </a:p>
            </p:txBody>
          </p:sp>
        </mc:Choice>
        <mc:Fallback>
          <p:sp>
            <p:nvSpPr>
              <p:cNvPr id="2" name="TextBox 1">
                <a:extLst>
                  <a:ext uri="{FF2B5EF4-FFF2-40B4-BE49-F238E27FC236}">
                    <a16:creationId xmlns:a16="http://schemas.microsoft.com/office/drawing/2014/main" id="{05C82876-07A0-E1E3-FB2C-8918CE484FC2}"/>
                  </a:ext>
                </a:extLst>
              </p:cNvPr>
              <p:cNvSpPr txBox="1">
                <a:spLocks noRot="1" noChangeAspect="1" noMove="1" noResize="1" noEditPoints="1" noAdjustHandles="1" noChangeArrowheads="1" noChangeShapeType="1" noTextEdit="1"/>
              </p:cNvSpPr>
              <p:nvPr/>
            </p:nvSpPr>
            <p:spPr>
              <a:xfrm>
                <a:off x="1295400" y="457200"/>
                <a:ext cx="6172200" cy="701218"/>
              </a:xfrm>
              <a:prstGeom prst="rect">
                <a:avLst/>
              </a:prstGeom>
              <a:blipFill>
                <a:blip r:embed="rId2"/>
                <a:stretch>
                  <a:fillRect/>
                </a:stretch>
              </a:blipFill>
              <a:ln>
                <a:noFill/>
              </a:ln>
            </p:spPr>
            <p:txBody>
              <a:bodyPr/>
              <a:lstStyle/>
              <a:p>
                <a:r>
                  <a:rPr lang="en-IN">
                    <a:noFill/>
                  </a:rPr>
                  <a:t> </a:t>
                </a:r>
              </a:p>
            </p:txBody>
          </p:sp>
        </mc:Fallback>
      </mc:AlternateContent>
      <p:sp>
        <p:nvSpPr>
          <p:cNvPr id="3" name="Left Brace 2">
            <a:extLst>
              <a:ext uri="{FF2B5EF4-FFF2-40B4-BE49-F238E27FC236}">
                <a16:creationId xmlns:a16="http://schemas.microsoft.com/office/drawing/2014/main" id="{4EA7EEDE-C209-8EF4-93C4-E0F6270C2C00}"/>
              </a:ext>
            </a:extLst>
          </p:cNvPr>
          <p:cNvSpPr/>
          <p:nvPr/>
        </p:nvSpPr>
        <p:spPr>
          <a:xfrm rot="16200000">
            <a:off x="3351275" y="815376"/>
            <a:ext cx="533400" cy="107434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4" name="Left Brace 3">
            <a:extLst>
              <a:ext uri="{FF2B5EF4-FFF2-40B4-BE49-F238E27FC236}">
                <a16:creationId xmlns:a16="http://schemas.microsoft.com/office/drawing/2014/main" id="{00199B1B-F3D2-8AA3-9859-2D410579708A}"/>
              </a:ext>
            </a:extLst>
          </p:cNvPr>
          <p:cNvSpPr/>
          <p:nvPr/>
        </p:nvSpPr>
        <p:spPr>
          <a:xfrm rot="16200000">
            <a:off x="4635358" y="815376"/>
            <a:ext cx="533400" cy="107434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DBB6BF-092C-8B1B-01B6-2D48AA64C648}"/>
                  </a:ext>
                </a:extLst>
              </p:cNvPr>
              <p:cNvSpPr txBox="1"/>
              <p:nvPr/>
            </p:nvSpPr>
            <p:spPr>
              <a:xfrm>
                <a:off x="3256024" y="1619425"/>
                <a:ext cx="723901" cy="3711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𝑍</m:t>
                      </m:r>
                    </m:oMath>
                  </m:oMathPara>
                </a14:m>
                <a:endParaRPr lang="en-IN" baseline="-25000" dirty="0"/>
              </a:p>
            </p:txBody>
          </p:sp>
        </mc:Choice>
        <mc:Fallback>
          <p:sp>
            <p:nvSpPr>
              <p:cNvPr id="6" name="TextBox 5">
                <a:extLst>
                  <a:ext uri="{FF2B5EF4-FFF2-40B4-BE49-F238E27FC236}">
                    <a16:creationId xmlns:a16="http://schemas.microsoft.com/office/drawing/2014/main" id="{82DBB6BF-092C-8B1B-01B6-2D48AA64C648}"/>
                  </a:ext>
                </a:extLst>
              </p:cNvPr>
              <p:cNvSpPr txBox="1">
                <a:spLocks noRot="1" noChangeAspect="1" noMove="1" noResize="1" noEditPoints="1" noAdjustHandles="1" noChangeArrowheads="1" noChangeShapeType="1" noTextEdit="1"/>
              </p:cNvSpPr>
              <p:nvPr/>
            </p:nvSpPr>
            <p:spPr>
              <a:xfrm>
                <a:off x="3256024" y="1619425"/>
                <a:ext cx="723901" cy="371104"/>
              </a:xfrm>
              <a:prstGeom prst="rect">
                <a:avLst/>
              </a:prstGeom>
              <a:blipFill>
                <a:blip r:embed="rId3"/>
                <a:stretch>
                  <a:fillRect b="-6557"/>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82E1E3E-635B-CCDE-0914-723CD2FD5E5C}"/>
                  </a:ext>
                </a:extLst>
              </p:cNvPr>
              <p:cNvSpPr txBox="1"/>
              <p:nvPr/>
            </p:nvSpPr>
            <p:spPr>
              <a:xfrm>
                <a:off x="4540107" y="1582533"/>
                <a:ext cx="723901" cy="3711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oMath>
                  </m:oMathPara>
                </a14:m>
                <a:endParaRPr lang="en-IN" baseline="-25000" dirty="0"/>
              </a:p>
            </p:txBody>
          </p:sp>
        </mc:Choice>
        <mc:Fallback>
          <p:sp>
            <p:nvSpPr>
              <p:cNvPr id="8" name="TextBox 7">
                <a:extLst>
                  <a:ext uri="{FF2B5EF4-FFF2-40B4-BE49-F238E27FC236}">
                    <a16:creationId xmlns:a16="http://schemas.microsoft.com/office/drawing/2014/main" id="{682E1E3E-635B-CCDE-0914-723CD2FD5E5C}"/>
                  </a:ext>
                </a:extLst>
              </p:cNvPr>
              <p:cNvSpPr txBox="1">
                <a:spLocks noRot="1" noChangeAspect="1" noMove="1" noResize="1" noEditPoints="1" noAdjustHandles="1" noChangeArrowheads="1" noChangeShapeType="1" noTextEdit="1"/>
              </p:cNvSpPr>
              <p:nvPr/>
            </p:nvSpPr>
            <p:spPr>
              <a:xfrm>
                <a:off x="4540107" y="1582533"/>
                <a:ext cx="723901" cy="371104"/>
              </a:xfrm>
              <a:prstGeom prst="rect">
                <a:avLst/>
              </a:prstGeom>
              <a:blipFill>
                <a:blip r:embed="rId4"/>
                <a:stretch>
                  <a:fillRect b="-8333"/>
                </a:stretch>
              </a:blipFill>
              <a:ln>
                <a:noFill/>
              </a:ln>
            </p:spPr>
            <p:txBody>
              <a:bodyPr/>
              <a:lstStyle/>
              <a:p>
                <a:r>
                  <a:rPr lang="en-IN">
                    <a:noFill/>
                  </a:rPr>
                  <a:t> </a:t>
                </a:r>
              </a:p>
            </p:txBody>
          </p:sp>
        </mc:Fallback>
      </mc:AlternateContent>
      <p:sp>
        <p:nvSpPr>
          <p:cNvPr id="13" name="TextBox 12">
            <a:extLst>
              <a:ext uri="{FF2B5EF4-FFF2-40B4-BE49-F238E27FC236}">
                <a16:creationId xmlns:a16="http://schemas.microsoft.com/office/drawing/2014/main" id="{070B4135-AE29-A2C9-B115-E19E40FE7268}"/>
              </a:ext>
            </a:extLst>
          </p:cNvPr>
          <p:cNvSpPr txBox="1"/>
          <p:nvPr/>
        </p:nvSpPr>
        <p:spPr>
          <a:xfrm>
            <a:off x="337602" y="2260316"/>
            <a:ext cx="8763000"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where Z and Y, as indicated, are respectively the net series impedance and the net shunt admittance in the transmission line-both as per-unit-distance measures. The propagation constant in the line is defined as</a:t>
            </a:r>
            <a:endParaRPr lang="en-IN"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03FFD06-4589-48FA-19DF-6C2E7C10F691}"/>
                  </a:ext>
                </a:extLst>
              </p:cNvPr>
              <p:cNvSpPr txBox="1"/>
              <p:nvPr/>
            </p:nvSpPr>
            <p:spPr>
              <a:xfrm>
                <a:off x="1322895" y="3582658"/>
                <a:ext cx="6109057" cy="4472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𝛾</m:t>
                      </m:r>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𝐿</m:t>
                              </m:r>
                            </m:e>
                          </m:d>
                          <m:d>
                            <m:dPr>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𝐶</m:t>
                              </m:r>
                            </m:e>
                          </m:d>
                        </m:e>
                      </m:ra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𝑍𝑌</m:t>
                          </m:r>
                        </m:e>
                      </m:rad>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𝛽</m:t>
                      </m:r>
                    </m:oMath>
                  </m:oMathPara>
                </a14:m>
                <a:endParaRPr lang="en-IN" baseline="-25000" dirty="0"/>
              </a:p>
            </p:txBody>
          </p:sp>
        </mc:Choice>
        <mc:Fallback>
          <p:sp>
            <p:nvSpPr>
              <p:cNvPr id="14" name="TextBox 13">
                <a:extLst>
                  <a:ext uri="{FF2B5EF4-FFF2-40B4-BE49-F238E27FC236}">
                    <a16:creationId xmlns:a16="http://schemas.microsoft.com/office/drawing/2014/main" id="{403FFD06-4589-48FA-19DF-6C2E7C10F691}"/>
                  </a:ext>
                </a:extLst>
              </p:cNvPr>
              <p:cNvSpPr txBox="1">
                <a:spLocks noRot="1" noChangeAspect="1" noMove="1" noResize="1" noEditPoints="1" noAdjustHandles="1" noChangeArrowheads="1" noChangeShapeType="1" noTextEdit="1"/>
              </p:cNvSpPr>
              <p:nvPr/>
            </p:nvSpPr>
            <p:spPr>
              <a:xfrm>
                <a:off x="1322895" y="3582658"/>
                <a:ext cx="6109057" cy="447238"/>
              </a:xfrm>
              <a:prstGeom prst="rect">
                <a:avLst/>
              </a:prstGeom>
              <a:blipFill>
                <a:blip r:embed="rId5"/>
                <a:stretch>
                  <a:fillRect b="-1370"/>
                </a:stretch>
              </a:blipFill>
              <a:ln>
                <a:noFill/>
              </a:ln>
            </p:spPr>
            <p:txBody>
              <a:bodyPr/>
              <a:lstStyle/>
              <a:p>
                <a:r>
                  <a:rPr lang="en-IN">
                    <a:noFill/>
                  </a:rPr>
                  <a:t> </a:t>
                </a:r>
              </a:p>
            </p:txBody>
          </p:sp>
        </mc:Fallback>
      </mc:AlternateContent>
      <p:sp>
        <p:nvSpPr>
          <p:cNvPr id="15" name="TextBox 14">
            <a:extLst>
              <a:ext uri="{FF2B5EF4-FFF2-40B4-BE49-F238E27FC236}">
                <a16:creationId xmlns:a16="http://schemas.microsoft.com/office/drawing/2014/main" id="{C1632A2C-02E5-8EAC-AC97-6A081738EDFE}"/>
              </a:ext>
            </a:extLst>
          </p:cNvPr>
          <p:cNvSpPr txBox="1"/>
          <p:nvPr/>
        </p:nvSpPr>
        <p:spPr>
          <a:xfrm>
            <a:off x="337602" y="4315992"/>
            <a:ext cx="809004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solution for the above second order ordinary differential equations is:</a:t>
            </a:r>
            <a:endParaRPr lang="en-IN"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863393-ED7B-F924-8481-6288D8788EE7}"/>
                  </a:ext>
                </a:extLst>
              </p:cNvPr>
              <p:cNvSpPr txBox="1"/>
              <p:nvPr/>
            </p:nvSpPr>
            <p:spPr>
              <a:xfrm>
                <a:off x="2669662" y="4975422"/>
                <a:ext cx="3717877" cy="384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𝛾</m:t>
                          </m:r>
                          <m:r>
                            <a:rPr lang="en-US" sz="2400" i="1">
                              <a:latin typeface="Cambria Math" panose="02040503050406030204" pitchFamily="18" charset="0"/>
                            </a:rPr>
                            <m:t>𝑧</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0</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𝛾</m:t>
                          </m:r>
                          <m:r>
                            <a:rPr lang="en-US" sz="2400" i="1">
                              <a:latin typeface="Cambria Math" panose="02040503050406030204" pitchFamily="18" charset="0"/>
                            </a:rPr>
                            <m:t>𝑧</m:t>
                          </m:r>
                        </m:sup>
                      </m:sSup>
                    </m:oMath>
                  </m:oMathPara>
                </a14:m>
                <a:endParaRPr lang="en-IN" sz="2400" dirty="0"/>
              </a:p>
            </p:txBody>
          </p:sp>
        </mc:Choice>
        <mc:Fallback>
          <p:sp>
            <p:nvSpPr>
              <p:cNvPr id="16" name="TextBox 15">
                <a:extLst>
                  <a:ext uri="{FF2B5EF4-FFF2-40B4-BE49-F238E27FC236}">
                    <a16:creationId xmlns:a16="http://schemas.microsoft.com/office/drawing/2014/main" id="{E3863393-ED7B-F924-8481-6288D8788EE7}"/>
                  </a:ext>
                </a:extLst>
              </p:cNvPr>
              <p:cNvSpPr txBox="1">
                <a:spLocks noRot="1" noChangeAspect="1" noMove="1" noResize="1" noEditPoints="1" noAdjustHandles="1" noChangeArrowheads="1" noChangeShapeType="1" noTextEdit="1"/>
              </p:cNvSpPr>
              <p:nvPr/>
            </p:nvSpPr>
            <p:spPr>
              <a:xfrm>
                <a:off x="2669662" y="4975422"/>
                <a:ext cx="3717877" cy="384785"/>
              </a:xfrm>
              <a:prstGeom prst="rect">
                <a:avLst/>
              </a:prstGeom>
              <a:blipFill>
                <a:blip r:embed="rId6"/>
                <a:stretch>
                  <a:fillRect l="-1639" t="-3175" r="-984" b="-1428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4B6AB11-58BD-7FD0-7EB1-91E5A79F4264}"/>
                  </a:ext>
                </a:extLst>
              </p:cNvPr>
              <p:cNvSpPr txBox="1"/>
              <p:nvPr/>
            </p:nvSpPr>
            <p:spPr>
              <a:xfrm>
                <a:off x="2789920" y="5600926"/>
                <a:ext cx="3477362" cy="384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baseline="-25000"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𝛾</m:t>
                          </m:r>
                          <m:r>
                            <a:rPr lang="en-US" sz="2400" i="1">
                              <a:latin typeface="Cambria Math" panose="02040503050406030204" pitchFamily="18" charset="0"/>
                            </a:rPr>
                            <m:t>𝑧</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𝐼</m:t>
                          </m:r>
                        </m:e>
                        <m:sub>
                          <m:r>
                            <a:rPr lang="en-US" sz="2400" i="1">
                              <a:latin typeface="Cambria Math" panose="02040503050406030204" pitchFamily="18" charset="0"/>
                            </a:rPr>
                            <m:t>0</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𝛾</m:t>
                          </m:r>
                          <m:r>
                            <a:rPr lang="en-US" sz="2400" i="1">
                              <a:latin typeface="Cambria Math" panose="02040503050406030204" pitchFamily="18" charset="0"/>
                            </a:rPr>
                            <m:t>𝑧</m:t>
                          </m:r>
                        </m:sup>
                      </m:sSup>
                    </m:oMath>
                  </m:oMathPara>
                </a14:m>
                <a:endParaRPr lang="en-IN" sz="2400" dirty="0"/>
              </a:p>
            </p:txBody>
          </p:sp>
        </mc:Choice>
        <mc:Fallback>
          <p:sp>
            <p:nvSpPr>
              <p:cNvPr id="18" name="TextBox 17">
                <a:extLst>
                  <a:ext uri="{FF2B5EF4-FFF2-40B4-BE49-F238E27FC236}">
                    <a16:creationId xmlns:a16="http://schemas.microsoft.com/office/drawing/2014/main" id="{94B6AB11-58BD-7FD0-7EB1-91E5A79F4264}"/>
                  </a:ext>
                </a:extLst>
              </p:cNvPr>
              <p:cNvSpPr txBox="1">
                <a:spLocks noRot="1" noChangeAspect="1" noMove="1" noResize="1" noEditPoints="1" noAdjustHandles="1" noChangeArrowheads="1" noChangeShapeType="1" noTextEdit="1"/>
              </p:cNvSpPr>
              <p:nvPr/>
            </p:nvSpPr>
            <p:spPr>
              <a:xfrm>
                <a:off x="2789920" y="5600926"/>
                <a:ext cx="3477362" cy="384785"/>
              </a:xfrm>
              <a:prstGeom prst="rect">
                <a:avLst/>
              </a:prstGeom>
              <a:blipFill>
                <a:blip r:embed="rId7"/>
                <a:stretch>
                  <a:fillRect l="-1754" t="-4762" r="-1228" b="-14286"/>
                </a:stretch>
              </a:blipFill>
            </p:spPr>
            <p:txBody>
              <a:bodyPr/>
              <a:lstStyle/>
              <a:p>
                <a:r>
                  <a:rPr lang="en-IN">
                    <a:noFill/>
                  </a:rPr>
                  <a:t> </a:t>
                </a:r>
              </a:p>
            </p:txBody>
          </p:sp>
        </mc:Fallback>
      </mc:AlternateContent>
    </p:spTree>
    <p:extLst>
      <p:ext uri="{BB962C8B-B14F-4D97-AF65-F5344CB8AC3E}">
        <p14:creationId xmlns:p14="http://schemas.microsoft.com/office/powerpoint/2010/main" val="3336246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6086-6CCF-D2B1-968D-4EDEB0FCCB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1C9501-B058-9D7A-5CD0-8B23A08ABB30}"/>
              </a:ext>
            </a:extLst>
          </p:cNvPr>
          <p:cNvSpPr txBox="1"/>
          <p:nvPr/>
        </p:nvSpPr>
        <p:spPr>
          <a:xfrm>
            <a:off x="184030" y="304800"/>
            <a:ext cx="8775936" cy="5940088"/>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Alternatively, instead of solving these equations, let us save some time by comparing them with the equations which arise from Maxwell's curl equations for the uniform plane wave in a conducting medium. From</a:t>
            </a: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we set </a:t>
            </a:r>
            <a:r>
              <a:rPr lang="en-IN" sz="2000" i="1" dirty="0">
                <a:latin typeface="Calibri" panose="020F0502020204030204" pitchFamily="34" charset="0"/>
                <a:cs typeface="Calibri" panose="020F0502020204030204" pitchFamily="34" charset="0"/>
              </a:rPr>
              <a:t>E</a:t>
            </a:r>
            <a:r>
              <a:rPr lang="en-IN" sz="2000" i="1" baseline="-25000" dirty="0">
                <a:latin typeface="Calibri" panose="020F0502020204030204" pitchFamily="34" charset="0"/>
                <a:cs typeface="Calibri" panose="020F0502020204030204" pitchFamily="34" charset="0"/>
              </a:rPr>
              <a:t>s</a:t>
            </a:r>
            <a:r>
              <a:rPr lang="en-IN" sz="2000" i="1" dirty="0">
                <a:latin typeface="Calibri" panose="020F0502020204030204" pitchFamily="34" charset="0"/>
                <a:cs typeface="Calibri" panose="020F0502020204030204" pitchFamily="34" charset="0"/>
              </a:rPr>
              <a:t> = E</a:t>
            </a:r>
            <a:r>
              <a:rPr lang="en-IN" sz="2000" i="1" baseline="-25000" dirty="0">
                <a:latin typeface="Calibri" panose="020F0502020204030204" pitchFamily="34" charset="0"/>
                <a:cs typeface="Calibri" panose="020F0502020204030204" pitchFamily="34" charset="0"/>
              </a:rPr>
              <a:t>xs </a:t>
            </a:r>
            <a:r>
              <a:rPr lang="en-IN" sz="2000" i="1" dirty="0" err="1">
                <a:latin typeface="Calibri" panose="020F0502020204030204" pitchFamily="34" charset="0"/>
                <a:cs typeface="Calibri" panose="020F0502020204030204" pitchFamily="34" charset="0"/>
              </a:rPr>
              <a:t>a</a:t>
            </a:r>
            <a:r>
              <a:rPr lang="en-IN" sz="2000" i="1" baseline="-25000" dirty="0" err="1">
                <a:latin typeface="Calibri" panose="020F0502020204030204" pitchFamily="34" charset="0"/>
                <a:cs typeface="Calibri" panose="020F0502020204030204" pitchFamily="34" charset="0"/>
              </a:rPr>
              <a:t>x</a:t>
            </a:r>
            <a:r>
              <a:rPr lang="en-IN" sz="2000" i="1"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and </a:t>
            </a:r>
            <a:r>
              <a:rPr lang="en-IN" sz="2000" i="1" dirty="0">
                <a:latin typeface="Calibri" panose="020F0502020204030204" pitchFamily="34" charset="0"/>
                <a:cs typeface="Calibri" panose="020F0502020204030204" pitchFamily="34" charset="0"/>
              </a:rPr>
              <a:t>H</a:t>
            </a:r>
            <a:r>
              <a:rPr lang="en-IN" sz="2000" i="1" baseline="-25000" dirty="0">
                <a:latin typeface="Calibri" panose="020F0502020204030204" pitchFamily="34" charset="0"/>
                <a:cs typeface="Calibri" panose="020F0502020204030204" pitchFamily="34" charset="0"/>
              </a:rPr>
              <a:t>s</a:t>
            </a:r>
            <a:r>
              <a:rPr lang="en-IN" sz="2000" i="1" dirty="0">
                <a:latin typeface="Calibri" panose="020F0502020204030204" pitchFamily="34" charset="0"/>
                <a:cs typeface="Calibri" panose="020F0502020204030204" pitchFamily="34" charset="0"/>
              </a:rPr>
              <a:t> = H</a:t>
            </a:r>
            <a:r>
              <a:rPr lang="en-IN" sz="2000" i="1" baseline="-25000" dirty="0">
                <a:latin typeface="Calibri" panose="020F0502020204030204" pitchFamily="34" charset="0"/>
                <a:cs typeface="Calibri" panose="020F0502020204030204" pitchFamily="34" charset="0"/>
              </a:rPr>
              <a:t>ys</a:t>
            </a:r>
            <a:r>
              <a:rPr lang="en-IN" sz="2000" i="1" dirty="0">
                <a:latin typeface="Calibri" panose="020F0502020204030204" pitchFamily="34" charset="0"/>
                <a:cs typeface="Calibri" panose="020F0502020204030204" pitchFamily="34" charset="0"/>
              </a:rPr>
              <a:t>a</a:t>
            </a:r>
            <a:r>
              <a:rPr lang="en-IN" sz="2000" i="1" baseline="-25000" dirty="0">
                <a:latin typeface="Calibri" panose="020F0502020204030204" pitchFamily="34" charset="0"/>
                <a:cs typeface="Calibri" panose="020F0502020204030204" pitchFamily="34" charset="0"/>
              </a:rPr>
              <a:t>y</a:t>
            </a:r>
            <a:r>
              <a:rPr lang="en-IN" sz="2000" dirty="0">
                <a:latin typeface="Calibri" panose="020F0502020204030204" pitchFamily="34" charset="0"/>
                <a:cs typeface="Calibri" panose="020F0502020204030204" pitchFamily="34" charset="0"/>
              </a:rPr>
              <a:t>, where </a:t>
            </a:r>
            <a:r>
              <a:rPr lang="en-IN" sz="2000" i="1" dirty="0">
                <a:latin typeface="Calibri" panose="020F0502020204030204" pitchFamily="34" charset="0"/>
                <a:cs typeface="Calibri" panose="020F0502020204030204" pitchFamily="34" charset="0"/>
              </a:rPr>
              <a:t>E</a:t>
            </a:r>
            <a:r>
              <a:rPr lang="en-IN" sz="2000" i="1" baseline="-25000" dirty="0">
                <a:latin typeface="Calibri" panose="020F0502020204030204" pitchFamily="34" charset="0"/>
                <a:cs typeface="Calibri" panose="020F0502020204030204" pitchFamily="34" charset="0"/>
              </a:rPr>
              <a:t>xs</a:t>
            </a:r>
            <a:r>
              <a:rPr lang="en-IN" sz="2000" dirty="0">
                <a:latin typeface="Calibri" panose="020F0502020204030204" pitchFamily="34" charset="0"/>
                <a:cs typeface="Calibri" panose="020F0502020204030204" pitchFamily="34" charset="0"/>
              </a:rPr>
              <a:t> and H</a:t>
            </a:r>
            <a:r>
              <a:rPr lang="en-IN" sz="2000" baseline="-25000" dirty="0">
                <a:latin typeface="Calibri" panose="020F0502020204030204" pitchFamily="34" charset="0"/>
                <a:cs typeface="Calibri" panose="020F0502020204030204" pitchFamily="34" charset="0"/>
              </a:rPr>
              <a:t>ys</a:t>
            </a:r>
            <a:r>
              <a:rPr lang="en-IN" sz="2000" dirty="0">
                <a:latin typeface="Calibri" panose="020F0502020204030204" pitchFamily="34" charset="0"/>
                <a:cs typeface="Calibri" panose="020F0502020204030204" pitchFamily="34" charset="0"/>
              </a:rPr>
              <a:t> are functions of z only, and obtain a scalar equation:</a:t>
            </a: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Similarly, from</a:t>
            </a: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Using previous analogy</a:t>
            </a:r>
          </a:p>
          <a:p>
            <a:r>
              <a:rPr lang="en-IN" sz="2000" dirty="0">
                <a:latin typeface="Calibri" panose="020F0502020204030204" pitchFamily="34" charset="0"/>
                <a:cs typeface="Calibri" panose="020F0502020204030204" pitchFamily="34" charset="0"/>
              </a:rPr>
              <a:t> </a:t>
            </a: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2A8A5E9-B270-7601-AEC1-5A6D59EF6020}"/>
                  </a:ext>
                </a:extLst>
              </p:cNvPr>
              <p:cNvSpPr txBox="1"/>
              <p:nvPr/>
            </p:nvSpPr>
            <p:spPr>
              <a:xfrm>
                <a:off x="2972672" y="1494611"/>
                <a:ext cx="3198655"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𝐸𝑠</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𝜔𝜇</m:t>
                          </m:r>
                        </m:e>
                      </m:d>
                      <m:r>
                        <a:rPr lang="en-US" sz="2400" i="1">
                          <a:latin typeface="Cambria Math" panose="02040503050406030204" pitchFamily="18" charset="0"/>
                        </a:rPr>
                        <m:t>𝐻</m:t>
                      </m:r>
                      <m:r>
                        <a:rPr lang="en-US" sz="2400" i="1" baseline="-25000">
                          <a:latin typeface="Cambria Math" panose="02040503050406030204" pitchFamily="18" charset="0"/>
                        </a:rPr>
                        <m:t>𝑠</m:t>
                      </m:r>
                    </m:oMath>
                  </m:oMathPara>
                </a14:m>
                <a:endParaRPr lang="en-IN" dirty="0"/>
              </a:p>
            </p:txBody>
          </p:sp>
        </mc:Choice>
        <mc:Fallback>
          <p:sp>
            <p:nvSpPr>
              <p:cNvPr id="5" name="TextBox 4">
                <a:extLst>
                  <a:ext uri="{FF2B5EF4-FFF2-40B4-BE49-F238E27FC236}">
                    <a16:creationId xmlns:a16="http://schemas.microsoft.com/office/drawing/2014/main" id="{22A8A5E9-B270-7601-AEC1-5A6D59EF6020}"/>
                  </a:ext>
                </a:extLst>
              </p:cNvPr>
              <p:cNvSpPr txBox="1">
                <a:spLocks noRot="1" noChangeAspect="1" noMove="1" noResize="1" noEditPoints="1" noAdjustHandles="1" noChangeArrowheads="1" noChangeShapeType="1" noTextEdit="1"/>
              </p:cNvSpPr>
              <p:nvPr/>
            </p:nvSpPr>
            <p:spPr>
              <a:xfrm>
                <a:off x="2972672" y="1494611"/>
                <a:ext cx="3198655" cy="369332"/>
              </a:xfrm>
              <a:prstGeom prst="rect">
                <a:avLst/>
              </a:prstGeom>
              <a:blipFill>
                <a:blip r:embed="rId2"/>
                <a:stretch>
                  <a:fillRect b="-31148"/>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61F065C-BB3A-E7B8-7EEB-57C341CE8DC2}"/>
                  </a:ext>
                </a:extLst>
              </p:cNvPr>
              <p:cNvSpPr txBox="1"/>
              <p:nvPr/>
            </p:nvSpPr>
            <p:spPr>
              <a:xfrm>
                <a:off x="3492738" y="3053754"/>
                <a:ext cx="2587307" cy="70211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𝐸</m:t>
                          </m:r>
                          <m:r>
                            <a:rPr lang="en-US" sz="2400" b="0" i="1" baseline="-25000" smtClean="0">
                              <a:latin typeface="Cambria Math" panose="02040503050406030204" pitchFamily="18" charset="0"/>
                            </a:rPr>
                            <m:t>𝑥𝑠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r>
                            <a:rPr lang="en-US" sz="2400" b="0" i="1" smtClean="0">
                              <a:latin typeface="Cambria Math" panose="02040503050406030204" pitchFamily="18" charset="0"/>
                            </a:rPr>
                            <m:t>𝜔𝜇</m:t>
                          </m:r>
                        </m:e>
                      </m:d>
                      <m:r>
                        <a:rPr lang="en-US" sz="2400" b="0" i="1" smtClean="0">
                          <a:latin typeface="Cambria Math" panose="02040503050406030204" pitchFamily="18" charset="0"/>
                        </a:rPr>
                        <m:t>𝐻</m:t>
                      </m:r>
                      <m:r>
                        <a:rPr lang="en-US" sz="2400" b="0" i="1" baseline="-25000" smtClean="0">
                          <a:latin typeface="Cambria Math" panose="02040503050406030204" pitchFamily="18" charset="0"/>
                        </a:rPr>
                        <m:t>𝑦𝑠</m:t>
                      </m:r>
                    </m:oMath>
                  </m:oMathPara>
                </a14:m>
                <a:endParaRPr lang="en-IN" baseline="-25000" dirty="0"/>
              </a:p>
            </p:txBody>
          </p:sp>
        </mc:Choice>
        <mc:Fallback>
          <p:sp>
            <p:nvSpPr>
              <p:cNvPr id="3" name="TextBox 2">
                <a:extLst>
                  <a:ext uri="{FF2B5EF4-FFF2-40B4-BE49-F238E27FC236}">
                    <a16:creationId xmlns:a16="http://schemas.microsoft.com/office/drawing/2014/main" id="{961F065C-BB3A-E7B8-7EEB-57C341CE8DC2}"/>
                  </a:ext>
                </a:extLst>
              </p:cNvPr>
              <p:cNvSpPr txBox="1">
                <a:spLocks noRot="1" noChangeAspect="1" noMove="1" noResize="1" noEditPoints="1" noAdjustHandles="1" noChangeArrowheads="1" noChangeShapeType="1" noTextEdit="1"/>
              </p:cNvSpPr>
              <p:nvPr/>
            </p:nvSpPr>
            <p:spPr>
              <a:xfrm>
                <a:off x="3492738" y="3053754"/>
                <a:ext cx="2587307" cy="70211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3067D63-D80B-9F29-A42A-18846E2533CE}"/>
                  </a:ext>
                </a:extLst>
              </p:cNvPr>
              <p:cNvSpPr txBox="1"/>
              <p:nvPr/>
            </p:nvSpPr>
            <p:spPr>
              <a:xfrm>
                <a:off x="2502138" y="4285475"/>
                <a:ext cx="4267200"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𝐻𝑠</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b="0" i="1" smtClean="0">
                              <a:latin typeface="Cambria Math" panose="02040503050406030204" pitchFamily="18" charset="0"/>
                            </a:rPr>
                            <m:t>𝜎</m:t>
                          </m:r>
                          <m:r>
                            <a:rPr lang="en-US" sz="2400" b="0" i="1" smtClean="0">
                              <a:latin typeface="Cambria Math" panose="02040503050406030204" pitchFamily="18" charset="0"/>
                            </a:rPr>
                            <m:t>+ </m:t>
                          </m:r>
                          <m:r>
                            <a:rPr lang="en-US" sz="2400" i="1">
                              <a:latin typeface="Cambria Math" panose="02040503050406030204" pitchFamily="18" charset="0"/>
                            </a:rPr>
                            <m:t>𝑗</m:t>
                          </m:r>
                          <m:r>
                            <a:rPr lang="en-US" sz="2400" i="1">
                              <a:latin typeface="Cambria Math" panose="02040503050406030204" pitchFamily="18" charset="0"/>
                            </a:rPr>
                            <m:t>𝜔𝜖</m:t>
                          </m:r>
                          <m:r>
                            <a:rPr lang="en-US" sz="2400" b="0" i="1" smtClean="0">
                              <a:latin typeface="Cambria Math" panose="02040503050406030204" pitchFamily="18" charset="0"/>
                            </a:rPr>
                            <m:t>′</m:t>
                          </m:r>
                        </m:e>
                      </m:d>
                      <m:r>
                        <a:rPr lang="en-US" sz="2400" b="0" i="1" smtClean="0">
                          <a:latin typeface="Cambria Math" panose="02040503050406030204" pitchFamily="18" charset="0"/>
                        </a:rPr>
                        <m:t>𝐸</m:t>
                      </m:r>
                      <m:r>
                        <a:rPr lang="en-US" sz="2400" i="1" baseline="-25000">
                          <a:latin typeface="Cambria Math" panose="02040503050406030204" pitchFamily="18" charset="0"/>
                        </a:rPr>
                        <m:t>𝑠</m:t>
                      </m:r>
                    </m:oMath>
                  </m:oMathPara>
                </a14:m>
                <a:endParaRPr lang="en-IN" dirty="0"/>
              </a:p>
            </p:txBody>
          </p:sp>
        </mc:Choice>
        <mc:Fallback>
          <p:sp>
            <p:nvSpPr>
              <p:cNvPr id="7" name="TextBox 6">
                <a:extLst>
                  <a:ext uri="{FF2B5EF4-FFF2-40B4-BE49-F238E27FC236}">
                    <a16:creationId xmlns:a16="http://schemas.microsoft.com/office/drawing/2014/main" id="{F3067D63-D80B-9F29-A42A-18846E2533CE}"/>
                  </a:ext>
                </a:extLst>
              </p:cNvPr>
              <p:cNvSpPr txBox="1">
                <a:spLocks noRot="1" noChangeAspect="1" noMove="1" noResize="1" noEditPoints="1" noAdjustHandles="1" noChangeArrowheads="1" noChangeShapeType="1" noTextEdit="1"/>
              </p:cNvSpPr>
              <p:nvPr/>
            </p:nvSpPr>
            <p:spPr>
              <a:xfrm>
                <a:off x="2502138" y="4285475"/>
                <a:ext cx="4267200" cy="369332"/>
              </a:xfrm>
              <a:prstGeom prst="rect">
                <a:avLst/>
              </a:prstGeom>
              <a:blipFill>
                <a:blip r:embed="rId4"/>
                <a:stretch>
                  <a:fillRect t="-3279" b="-31148"/>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92B7D2-0494-3C33-13EA-E115CF76B6A3}"/>
                  </a:ext>
                </a:extLst>
              </p:cNvPr>
              <p:cNvSpPr txBox="1"/>
              <p:nvPr/>
            </p:nvSpPr>
            <p:spPr>
              <a:xfrm>
                <a:off x="3200400" y="5490066"/>
                <a:ext cx="3171981" cy="7021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𝐻</m:t>
                          </m:r>
                          <m:r>
                            <a:rPr lang="en-US" sz="2400" b="0" i="1" baseline="-25000" smtClean="0">
                              <a:latin typeface="Cambria Math" panose="02040503050406030204" pitchFamily="18" charset="0"/>
                            </a:rPr>
                            <m:t>𝑦𝑠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𝜔𝜀</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rPr>
                        <m:t>𝐸</m:t>
                      </m:r>
                      <m:r>
                        <a:rPr lang="en-US" sz="2400" b="0" i="1" baseline="-25000" smtClean="0">
                          <a:latin typeface="Cambria Math" panose="02040503050406030204" pitchFamily="18" charset="0"/>
                        </a:rPr>
                        <m:t>𝑥𝑠</m:t>
                      </m:r>
                    </m:oMath>
                  </m:oMathPara>
                </a14:m>
                <a:endParaRPr lang="en-IN" baseline="-25000" dirty="0"/>
              </a:p>
            </p:txBody>
          </p:sp>
        </mc:Choice>
        <mc:Fallback>
          <p:sp>
            <p:nvSpPr>
              <p:cNvPr id="8" name="TextBox 7">
                <a:extLst>
                  <a:ext uri="{FF2B5EF4-FFF2-40B4-BE49-F238E27FC236}">
                    <a16:creationId xmlns:a16="http://schemas.microsoft.com/office/drawing/2014/main" id="{3392B7D2-0494-3C33-13EA-E115CF76B6A3}"/>
                  </a:ext>
                </a:extLst>
              </p:cNvPr>
              <p:cNvSpPr txBox="1">
                <a:spLocks noRot="1" noChangeAspect="1" noMove="1" noResize="1" noEditPoints="1" noAdjustHandles="1" noChangeArrowheads="1" noChangeShapeType="1" noTextEdit="1"/>
              </p:cNvSpPr>
              <p:nvPr/>
            </p:nvSpPr>
            <p:spPr>
              <a:xfrm>
                <a:off x="3200400" y="5490066"/>
                <a:ext cx="3171981" cy="702115"/>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38893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A46981F-DFA0-7483-A3AE-0205F6EEB939}"/>
              </a:ext>
            </a:extLst>
          </p:cNvPr>
          <p:cNvCxnSpPr>
            <a:cxnSpLocks/>
          </p:cNvCxnSpPr>
          <p:nvPr/>
        </p:nvCxnSpPr>
        <p:spPr>
          <a:xfrm>
            <a:off x="4816271" y="1371600"/>
            <a:ext cx="0" cy="3478269"/>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7B81B6BA-B216-882A-BFA0-E35778B5FA97}"/>
              </a:ext>
            </a:extLst>
          </p:cNvPr>
          <p:cNvSpPr txBox="1">
            <a:spLocks/>
          </p:cNvSpPr>
          <p:nvPr/>
        </p:nvSpPr>
        <p:spPr>
          <a:xfrm>
            <a:off x="452492" y="990600"/>
            <a:ext cx="7886700" cy="76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On comparison </a:t>
            </a:r>
            <a:endParaRPr lang="en-IN" dirty="0"/>
          </a:p>
        </p:txBody>
      </p:sp>
      <p:sp>
        <p:nvSpPr>
          <p:cNvPr id="14" name="Arrow: Right 13">
            <a:extLst>
              <a:ext uri="{FF2B5EF4-FFF2-40B4-BE49-F238E27FC236}">
                <a16:creationId xmlns:a16="http://schemas.microsoft.com/office/drawing/2014/main" id="{3FCF5059-3CCE-2DAB-B222-E43C55C7A25E}"/>
              </a:ext>
            </a:extLst>
          </p:cNvPr>
          <p:cNvSpPr/>
          <p:nvPr/>
        </p:nvSpPr>
        <p:spPr>
          <a:xfrm>
            <a:off x="4650580" y="2206296"/>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2DE5034A-99AF-7D44-0FCC-87402A8B9A8E}"/>
              </a:ext>
            </a:extLst>
          </p:cNvPr>
          <p:cNvSpPr/>
          <p:nvPr/>
        </p:nvSpPr>
        <p:spPr>
          <a:xfrm>
            <a:off x="4625771" y="3817881"/>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ontent Placeholder 2">
            <a:extLst>
              <a:ext uri="{FF2B5EF4-FFF2-40B4-BE49-F238E27FC236}">
                <a16:creationId xmlns:a16="http://schemas.microsoft.com/office/drawing/2014/main" id="{BA0B3FC0-801D-AEBE-CAA5-2BBFC816B81D}"/>
              </a:ext>
            </a:extLst>
          </p:cNvPr>
          <p:cNvSpPr txBox="1">
            <a:spLocks/>
          </p:cNvSpPr>
          <p:nvPr/>
        </p:nvSpPr>
        <p:spPr>
          <a:xfrm>
            <a:off x="628650" y="5056895"/>
            <a:ext cx="7886700" cy="76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Direct analogy between:</a:t>
            </a:r>
            <a:endParaRPr lang="en-IN"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AB88C84-9555-1B45-5ABD-C762EA0973B3}"/>
                  </a:ext>
                </a:extLst>
              </p:cNvPr>
              <p:cNvSpPr txBox="1"/>
              <p:nvPr/>
            </p:nvSpPr>
            <p:spPr>
              <a:xfrm>
                <a:off x="1262456" y="1940772"/>
                <a:ext cx="2587307" cy="7021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𝑑𝑉</m:t>
                          </m:r>
                          <m:r>
                            <a:rPr lang="en-US" sz="2400" b="0" i="1" baseline="-25000" smtClean="0">
                              <a:latin typeface="Cambria Math" panose="02040503050406030204" pitchFamily="18" charset="0"/>
                            </a:rPr>
                            <m:t>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𝐿</m:t>
                          </m:r>
                        </m:e>
                      </m:d>
                      <m:r>
                        <a:rPr lang="en-US" sz="2400" b="0" i="1" smtClean="0">
                          <a:latin typeface="Cambria Math" panose="02040503050406030204" pitchFamily="18" charset="0"/>
                        </a:rPr>
                        <m:t>𝐼</m:t>
                      </m:r>
                    </m:oMath>
                  </m:oMathPara>
                </a14:m>
                <a:endParaRPr lang="en-IN" dirty="0"/>
              </a:p>
            </p:txBody>
          </p:sp>
        </mc:Choice>
        <mc:Fallback>
          <p:sp>
            <p:nvSpPr>
              <p:cNvPr id="2" name="TextBox 1">
                <a:extLst>
                  <a:ext uri="{FF2B5EF4-FFF2-40B4-BE49-F238E27FC236}">
                    <a16:creationId xmlns:a16="http://schemas.microsoft.com/office/drawing/2014/main" id="{0AB88C84-9555-1B45-5ABD-C762EA0973B3}"/>
                  </a:ext>
                </a:extLst>
              </p:cNvPr>
              <p:cNvSpPr txBox="1">
                <a:spLocks noRot="1" noChangeAspect="1" noMove="1" noResize="1" noEditPoints="1" noAdjustHandles="1" noChangeArrowheads="1" noChangeShapeType="1" noTextEdit="1"/>
              </p:cNvSpPr>
              <p:nvPr/>
            </p:nvSpPr>
            <p:spPr>
              <a:xfrm>
                <a:off x="1262456" y="1940772"/>
                <a:ext cx="2587307" cy="702115"/>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EC1BE7C-4E8E-5449-0C18-B5B1E4B46BDD}"/>
                  </a:ext>
                </a:extLst>
              </p:cNvPr>
              <p:cNvSpPr txBox="1"/>
              <p:nvPr/>
            </p:nvSpPr>
            <p:spPr>
              <a:xfrm>
                <a:off x="5637468" y="1892656"/>
                <a:ext cx="2587307" cy="7021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𝑑𝐸</m:t>
                          </m:r>
                          <m:r>
                            <a:rPr lang="en-US" sz="2400" b="0" i="1" baseline="-25000" smtClean="0">
                              <a:latin typeface="Cambria Math" panose="02040503050406030204" pitchFamily="18" charset="0"/>
                            </a:rPr>
                            <m:t>𝑥𝑠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r>
                            <a:rPr lang="en-US" sz="2400" b="0" i="1" smtClean="0">
                              <a:latin typeface="Cambria Math" panose="02040503050406030204" pitchFamily="18" charset="0"/>
                            </a:rPr>
                            <m:t>𝜔𝜇</m:t>
                          </m:r>
                        </m:e>
                      </m:d>
                      <m:r>
                        <a:rPr lang="en-US" sz="2400" b="0" i="1" smtClean="0">
                          <a:latin typeface="Cambria Math" panose="02040503050406030204" pitchFamily="18" charset="0"/>
                        </a:rPr>
                        <m:t>𝐻</m:t>
                      </m:r>
                      <m:r>
                        <a:rPr lang="en-US" sz="2400" b="0" i="1" baseline="-25000" smtClean="0">
                          <a:latin typeface="Cambria Math" panose="02040503050406030204" pitchFamily="18" charset="0"/>
                        </a:rPr>
                        <m:t>𝑦𝑠</m:t>
                      </m:r>
                    </m:oMath>
                  </m:oMathPara>
                </a14:m>
                <a:endParaRPr lang="en-IN" baseline="-25000" dirty="0"/>
              </a:p>
            </p:txBody>
          </p:sp>
        </mc:Choice>
        <mc:Fallback>
          <p:sp>
            <p:nvSpPr>
              <p:cNvPr id="3" name="TextBox 2">
                <a:extLst>
                  <a:ext uri="{FF2B5EF4-FFF2-40B4-BE49-F238E27FC236}">
                    <a16:creationId xmlns:a16="http://schemas.microsoft.com/office/drawing/2014/main" id="{AEC1BE7C-4E8E-5449-0C18-B5B1E4B46BDD}"/>
                  </a:ext>
                </a:extLst>
              </p:cNvPr>
              <p:cNvSpPr txBox="1">
                <a:spLocks noRot="1" noChangeAspect="1" noMove="1" noResize="1" noEditPoints="1" noAdjustHandles="1" noChangeArrowheads="1" noChangeShapeType="1" noTextEdit="1"/>
              </p:cNvSpPr>
              <p:nvPr/>
            </p:nvSpPr>
            <p:spPr>
              <a:xfrm>
                <a:off x="5637468" y="1892656"/>
                <a:ext cx="2587307" cy="70211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52BD577-120D-A748-80C7-7B4028BFCB01}"/>
                  </a:ext>
                </a:extLst>
              </p:cNvPr>
              <p:cNvSpPr txBox="1"/>
              <p:nvPr/>
            </p:nvSpPr>
            <p:spPr>
              <a:xfrm>
                <a:off x="1304155" y="3452630"/>
                <a:ext cx="2738492" cy="7021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𝐼</m:t>
                          </m:r>
                          <m:r>
                            <a:rPr lang="en-US" sz="2400" b="0" i="1" baseline="-25000" smtClean="0">
                              <a:latin typeface="Cambria Math" panose="02040503050406030204" pitchFamily="18" charset="0"/>
                            </a:rPr>
                            <m:t>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
                            <a:rPr lang="en-US" sz="2400" b="0" i="1" smtClean="0">
                              <a:latin typeface="Cambria Math" panose="02040503050406030204" pitchFamily="18" charset="0"/>
                            </a:rPr>
                            <m:t>𝐶</m:t>
                          </m:r>
                        </m:e>
                      </m:d>
                      <m:r>
                        <a:rPr lang="en-US" sz="2400" b="0" i="1" smtClean="0">
                          <a:latin typeface="Cambria Math" panose="02040503050406030204" pitchFamily="18" charset="0"/>
                        </a:rPr>
                        <m:t>𝑉</m:t>
                      </m:r>
                      <m:r>
                        <a:rPr lang="en-US" sz="2400" b="0" i="1" baseline="-25000" smtClean="0">
                          <a:latin typeface="Cambria Math" panose="02040503050406030204" pitchFamily="18" charset="0"/>
                        </a:rPr>
                        <m:t>𝑠</m:t>
                      </m:r>
                    </m:oMath>
                  </m:oMathPara>
                </a14:m>
                <a:endParaRPr lang="en-IN" baseline="-25000" dirty="0"/>
              </a:p>
            </p:txBody>
          </p:sp>
        </mc:Choice>
        <mc:Fallback>
          <p:sp>
            <p:nvSpPr>
              <p:cNvPr id="4" name="TextBox 3">
                <a:extLst>
                  <a:ext uri="{FF2B5EF4-FFF2-40B4-BE49-F238E27FC236}">
                    <a16:creationId xmlns:a16="http://schemas.microsoft.com/office/drawing/2014/main" id="{252BD577-120D-A748-80C7-7B4028BFCB01}"/>
                  </a:ext>
                </a:extLst>
              </p:cNvPr>
              <p:cNvSpPr txBox="1">
                <a:spLocks noRot="1" noChangeAspect="1" noMove="1" noResize="1" noEditPoints="1" noAdjustHandles="1" noChangeArrowheads="1" noChangeShapeType="1" noTextEdit="1"/>
              </p:cNvSpPr>
              <p:nvPr/>
            </p:nvSpPr>
            <p:spPr>
              <a:xfrm>
                <a:off x="1304155" y="3452630"/>
                <a:ext cx="2738492" cy="70211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94C29D0-F359-C5A1-14EB-6A243EF14022}"/>
                  </a:ext>
                </a:extLst>
              </p:cNvPr>
              <p:cNvSpPr txBox="1"/>
              <p:nvPr/>
            </p:nvSpPr>
            <p:spPr>
              <a:xfrm>
                <a:off x="5431720" y="3446055"/>
                <a:ext cx="3171981" cy="7021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𝐻</m:t>
                          </m:r>
                          <m:r>
                            <a:rPr lang="en-US" sz="2400" b="0" i="1" baseline="-25000" smtClean="0">
                              <a:latin typeface="Cambria Math" panose="02040503050406030204" pitchFamily="18" charset="0"/>
                            </a:rPr>
                            <m:t>𝑦𝑠</m:t>
                          </m:r>
                        </m:num>
                        <m:den>
                          <m:r>
                            <a:rPr lang="en-US" sz="2400" b="0" i="1" smtClean="0">
                              <a:latin typeface="Cambria Math" panose="02040503050406030204" pitchFamily="18" charset="0"/>
                            </a:rPr>
                            <m:t>𝑑𝑧</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𝜔𝜀</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rPr>
                        <m:t>𝐸</m:t>
                      </m:r>
                      <m:r>
                        <a:rPr lang="en-US" sz="2400" b="0" i="1" baseline="-25000" smtClean="0">
                          <a:latin typeface="Cambria Math" panose="02040503050406030204" pitchFamily="18" charset="0"/>
                        </a:rPr>
                        <m:t>𝑥𝑠</m:t>
                      </m:r>
                    </m:oMath>
                  </m:oMathPara>
                </a14:m>
                <a:endParaRPr lang="en-IN" baseline="-25000" dirty="0"/>
              </a:p>
            </p:txBody>
          </p:sp>
        </mc:Choice>
        <mc:Fallback>
          <p:sp>
            <p:nvSpPr>
              <p:cNvPr id="6" name="TextBox 5">
                <a:extLst>
                  <a:ext uri="{FF2B5EF4-FFF2-40B4-BE49-F238E27FC236}">
                    <a16:creationId xmlns:a16="http://schemas.microsoft.com/office/drawing/2014/main" id="{094C29D0-F359-C5A1-14EB-6A243EF14022}"/>
                  </a:ext>
                </a:extLst>
              </p:cNvPr>
              <p:cNvSpPr txBox="1">
                <a:spLocks noRot="1" noChangeAspect="1" noMove="1" noResize="1" noEditPoints="1" noAdjustHandles="1" noChangeArrowheads="1" noChangeShapeType="1" noTextEdit="1"/>
              </p:cNvSpPr>
              <p:nvPr/>
            </p:nvSpPr>
            <p:spPr>
              <a:xfrm>
                <a:off x="5431720" y="3446055"/>
                <a:ext cx="3171981" cy="702115"/>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573554-FA0D-21BE-795E-E663F9AB6006}"/>
                  </a:ext>
                </a:extLst>
              </p:cNvPr>
              <p:cNvSpPr txBox="1"/>
              <p:nvPr/>
            </p:nvSpPr>
            <p:spPr>
              <a:xfrm>
                <a:off x="628650" y="5668233"/>
                <a:ext cx="79941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𝐼</m:t>
                      </m:r>
                      <m:r>
                        <a:rPr lang="en-US" sz="2400" b="0" i="1" baseline="-25000" smtClean="0">
                          <a:latin typeface="Cambria Math" panose="02040503050406030204" pitchFamily="18" charset="0"/>
                        </a:rPr>
                        <m:t>𝑠</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r>
                        <a:rPr lang="en-US" sz="2400" b="0" i="1" smtClean="0">
                          <a:latin typeface="Cambria Math" panose="02040503050406030204" pitchFamily="18" charset="0"/>
                        </a:rPr>
                        <m:t>𝐻𝑦</m:t>
                      </m:r>
                      <m:r>
                        <a:rPr lang="en-US" sz="2400" b="0" i="1" baseline="-25000" smtClean="0">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𝐺</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𝜖</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𝑉𝑠</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r>
                        <a:rPr lang="en-US" sz="2400" b="0" i="1" smtClean="0">
                          <a:latin typeface="Cambria Math" panose="02040503050406030204" pitchFamily="18" charset="0"/>
                        </a:rPr>
                        <m:t>𝐸𝑥</m:t>
                      </m:r>
                      <m:r>
                        <a:rPr lang="en-US" sz="2400" b="0" i="1" baseline="-25000" smtClean="0">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𝐿</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and</m:t>
                      </m:r>
                      <m:r>
                        <a:rPr lang="en-US" sz="2400" b="0" i="1" smtClean="0">
                          <a:latin typeface="Cambria Math" panose="02040503050406030204" pitchFamily="18" charset="0"/>
                        </a:rPr>
                        <m:t> </m:t>
                      </m:r>
                      <m:r>
                        <a:rPr lang="en-US" sz="2400" b="0" i="1" smtClean="0">
                          <a:latin typeface="Cambria Math" panose="02040503050406030204" pitchFamily="18" charset="0"/>
                        </a:rPr>
                        <m:t>𝜇</m:t>
                      </m:r>
                    </m:oMath>
                  </m:oMathPara>
                </a14:m>
                <a:endParaRPr lang="en-IN" sz="2400" i="1" dirty="0">
                  <a:latin typeface="Calibri Light" panose="020F0302020204030204" pitchFamily="34" charset="0"/>
                  <a:cs typeface="Calibri Light" panose="020F0302020204030204" pitchFamily="34" charset="0"/>
                </a:endParaRPr>
              </a:p>
            </p:txBody>
          </p:sp>
        </mc:Choice>
        <mc:Fallback>
          <p:sp>
            <p:nvSpPr>
              <p:cNvPr id="12" name="TextBox 11">
                <a:extLst>
                  <a:ext uri="{FF2B5EF4-FFF2-40B4-BE49-F238E27FC236}">
                    <a16:creationId xmlns:a16="http://schemas.microsoft.com/office/drawing/2014/main" id="{46573554-FA0D-21BE-795E-E663F9AB6006}"/>
                  </a:ext>
                </a:extLst>
              </p:cNvPr>
              <p:cNvSpPr txBox="1">
                <a:spLocks noRot="1" noChangeAspect="1" noMove="1" noResize="1" noEditPoints="1" noAdjustHandles="1" noChangeArrowheads="1" noChangeShapeType="1" noTextEdit="1"/>
              </p:cNvSpPr>
              <p:nvPr/>
            </p:nvSpPr>
            <p:spPr>
              <a:xfrm>
                <a:off x="628650" y="5668233"/>
                <a:ext cx="7994101" cy="461665"/>
              </a:xfrm>
              <a:prstGeom prst="rect">
                <a:avLst/>
              </a:prstGeom>
              <a:blipFill>
                <a:blip r:embed="rId6"/>
                <a:stretch>
                  <a:fillRect b="-11842"/>
                </a:stretch>
              </a:blipFill>
            </p:spPr>
            <p:txBody>
              <a:bodyPr/>
              <a:lstStyle/>
              <a:p>
                <a:r>
                  <a:rPr lang="en-IN">
                    <a:noFill/>
                  </a:rPr>
                  <a:t> </a:t>
                </a:r>
              </a:p>
            </p:txBody>
          </p:sp>
        </mc:Fallback>
      </mc:AlternateContent>
    </p:spTree>
    <p:extLst>
      <p:ext uri="{BB962C8B-B14F-4D97-AF65-F5344CB8AC3E}">
        <p14:creationId xmlns:p14="http://schemas.microsoft.com/office/powerpoint/2010/main" val="306477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44F3FA-B55D-4C97-5BC9-E9DF35DC5AEA}"/>
              </a:ext>
            </a:extLst>
          </p:cNvPr>
          <p:cNvSpPr txBox="1">
            <a:spLocks/>
          </p:cNvSpPr>
          <p:nvPr/>
        </p:nvSpPr>
        <p:spPr>
          <a:xfrm>
            <a:off x="180934" y="637071"/>
            <a:ext cx="8782132" cy="1219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What about the term R, we don’t see it here: It relates to solution of Maxwell’s equation inside the conductor, shows losses due to finite conductivity. Omitted here for simplicity.</a:t>
            </a:r>
            <a:endParaRPr lang="en-IN"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01EEE10-10D6-B74A-7A0D-BDE007F6D36E}"/>
              </a:ext>
            </a:extLst>
          </p:cNvPr>
          <p:cNvSpPr txBox="1"/>
          <p:nvPr/>
        </p:nvSpPr>
        <p:spPr>
          <a:xfrm>
            <a:off x="207881" y="1980916"/>
            <a:ext cx="8709091" cy="1323439"/>
          </a:xfrm>
          <a:prstGeom prst="rect">
            <a:avLst/>
          </a:prstGeom>
          <a:noFill/>
        </p:spPr>
        <p:txBody>
          <a:bodyPr wrap="square">
            <a:spAutoFit/>
          </a:bodyPr>
          <a:lstStyle/>
          <a:p>
            <a:pPr algn="just"/>
            <a:r>
              <a:rPr lang="en-IN" sz="2000" dirty="0">
                <a:latin typeface="Calibri" panose="020F0502020204030204" pitchFamily="34" charset="0"/>
                <a:cs typeface="Calibri" panose="020F0502020204030204" pitchFamily="34" charset="0"/>
              </a:rPr>
              <a:t>The boundary conditions on V</a:t>
            </a:r>
            <a:r>
              <a:rPr lang="en-IN" sz="2000" baseline="-25000" dirty="0">
                <a:latin typeface="Calibri" panose="020F0502020204030204" pitchFamily="34" charset="0"/>
                <a:cs typeface="Calibri" panose="020F0502020204030204" pitchFamily="34" charset="0"/>
              </a:rPr>
              <a:t>s</a:t>
            </a:r>
            <a:r>
              <a:rPr lang="en-IN" sz="2000" dirty="0">
                <a:latin typeface="Calibri" panose="020F0502020204030204" pitchFamily="34" charset="0"/>
                <a:cs typeface="Calibri" panose="020F0502020204030204" pitchFamily="34" charset="0"/>
              </a:rPr>
              <a:t> and E</a:t>
            </a:r>
            <a:r>
              <a:rPr lang="en-IN" sz="2000" baseline="-25000" dirty="0">
                <a:latin typeface="Calibri" panose="020F0502020204030204" pitchFamily="34" charset="0"/>
                <a:cs typeface="Calibri" panose="020F0502020204030204" pitchFamily="34" charset="0"/>
              </a:rPr>
              <a:t>xs</a:t>
            </a:r>
            <a:r>
              <a:rPr lang="en-IN" sz="2000" dirty="0">
                <a:latin typeface="Calibri" panose="020F0502020204030204" pitchFamily="34" charset="0"/>
                <a:cs typeface="Calibri" panose="020F0502020204030204" pitchFamily="34" charset="0"/>
              </a:rPr>
              <a:t> are the same, as are those for I</a:t>
            </a:r>
            <a:r>
              <a:rPr lang="en-IN" sz="2000" baseline="-25000" dirty="0">
                <a:latin typeface="Calibri" panose="020F0502020204030204" pitchFamily="34" charset="0"/>
                <a:cs typeface="Calibri" panose="020F0502020204030204" pitchFamily="34" charset="0"/>
              </a:rPr>
              <a:t>s</a:t>
            </a:r>
            <a:r>
              <a:rPr lang="en-IN" sz="2000" dirty="0">
                <a:latin typeface="Calibri" panose="020F0502020204030204" pitchFamily="34" charset="0"/>
                <a:cs typeface="Calibri" panose="020F0502020204030204" pitchFamily="34" charset="0"/>
              </a:rPr>
              <a:t> and H</a:t>
            </a:r>
            <a:r>
              <a:rPr lang="en-IN" sz="2000" baseline="-25000" dirty="0">
                <a:latin typeface="Calibri" panose="020F0502020204030204" pitchFamily="34" charset="0"/>
                <a:cs typeface="Calibri" panose="020F0502020204030204" pitchFamily="34" charset="0"/>
              </a:rPr>
              <a:t>ys</a:t>
            </a:r>
            <a:r>
              <a:rPr lang="en-IN" sz="2000" dirty="0">
                <a:latin typeface="Calibri" panose="020F0502020204030204" pitchFamily="34" charset="0"/>
                <a:cs typeface="Calibri" panose="020F0502020204030204" pitchFamily="34" charset="0"/>
              </a:rPr>
              <a:t>, and thus the solution of our two circuit equations may be obtained from a knowledge of the solution of the two field equations, as obtained in the last chapter.  We can obtain the voltage wave as: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0189627-1978-9905-175E-AE27ACF2E0B1}"/>
                  </a:ext>
                </a:extLst>
              </p:cNvPr>
              <p:cNvSpPr txBox="1"/>
              <p:nvPr/>
            </p:nvSpPr>
            <p:spPr>
              <a:xfrm>
                <a:off x="2209800" y="3633248"/>
                <a:ext cx="6402372" cy="381258"/>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panose="02040503050406030204" pitchFamily="18" charset="0"/>
                      </a:rPr>
                      <m:t>𝐸</m:t>
                    </m:r>
                    <m:r>
                      <a:rPr lang="en-US" sz="2400" i="1" baseline="-25000">
                        <a:latin typeface="Cambria Math" panose="02040503050406030204" pitchFamily="18" charset="0"/>
                      </a:rPr>
                      <m:t>𝑥𝑠</m:t>
                    </m:r>
                    <m:r>
                      <a:rPr lang="en-US" sz="2400" i="1">
                        <a:latin typeface="Cambria Math" panose="02040503050406030204" pitchFamily="18" charset="0"/>
                      </a:rPr>
                      <m:t>=</m:t>
                    </m:r>
                    <m:r>
                      <a:rPr lang="en-US" sz="2400" b="0" i="1" smtClean="0">
                        <a:latin typeface="Cambria Math" panose="02040503050406030204" pitchFamily="18" charset="0"/>
                      </a:rPr>
                      <m:t>𝐸</m:t>
                    </m:r>
                    <m:r>
                      <a:rPr lang="en-US" sz="2400" b="0" i="1" baseline="-25000" smtClean="0">
                        <a:latin typeface="Cambria Math" panose="02040503050406030204" pitchFamily="18" charset="0"/>
                      </a:rPr>
                      <m:t>𝑥</m:t>
                    </m:r>
                    <m:r>
                      <a:rPr lang="en-US" sz="2400" b="0" i="1" baseline="-25000" smtClean="0">
                        <a:latin typeface="Cambria Math" panose="02040503050406030204" pitchFamily="18" charset="0"/>
                      </a:rPr>
                      <m:t>0</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𝑒</m:t>
                        </m:r>
                      </m:e>
                      <m:sup>
                        <m:r>
                          <a:rPr lang="en-US" sz="2400" b="0" i="1" dirty="0" smtClean="0">
                            <a:latin typeface="Cambria Math" panose="02040503050406030204" pitchFamily="18" charset="0"/>
                          </a:rPr>
                          <m:t>−</m:t>
                        </m:r>
                        <m:r>
                          <a:rPr lang="en-US" sz="2400" b="0" i="1" dirty="0" smtClean="0">
                            <a:latin typeface="Cambria Math" panose="02040503050406030204" pitchFamily="18" charset="0"/>
                          </a:rPr>
                          <m:t>𝑗𝑘𝑧</m:t>
                        </m:r>
                      </m:sup>
                    </m:sSup>
                  </m:oMath>
                </a14:m>
                <a:r>
                  <a:rPr lang="en-US" sz="2400" b="0" dirty="0"/>
                  <a:t> </a:t>
                </a:r>
                <a:r>
                  <a:rPr lang="en-US" sz="2000" b="0" dirty="0"/>
                  <a:t>(considering no backward wave)</a:t>
                </a:r>
                <a:endParaRPr lang="en-US" sz="2400" b="0" dirty="0"/>
              </a:p>
            </p:txBody>
          </p:sp>
        </mc:Choice>
        <mc:Fallback>
          <p:sp>
            <p:nvSpPr>
              <p:cNvPr id="8" name="TextBox 7">
                <a:extLst>
                  <a:ext uri="{FF2B5EF4-FFF2-40B4-BE49-F238E27FC236}">
                    <a16:creationId xmlns:a16="http://schemas.microsoft.com/office/drawing/2014/main" id="{00189627-1978-9905-175E-AE27ACF2E0B1}"/>
                  </a:ext>
                </a:extLst>
              </p:cNvPr>
              <p:cNvSpPr txBox="1">
                <a:spLocks noRot="1" noChangeAspect="1" noMove="1" noResize="1" noEditPoints="1" noAdjustHandles="1" noChangeArrowheads="1" noChangeShapeType="1" noTextEdit="1"/>
              </p:cNvSpPr>
              <p:nvPr/>
            </p:nvSpPr>
            <p:spPr>
              <a:xfrm>
                <a:off x="2209800" y="3633248"/>
                <a:ext cx="6402372" cy="381258"/>
              </a:xfrm>
              <a:prstGeom prst="rect">
                <a:avLst/>
              </a:prstGeom>
              <a:blipFill>
                <a:blip r:embed="rId2"/>
                <a:stretch>
                  <a:fillRect l="-1714" t="-3175" b="-38095"/>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6BC760EB-D722-A0F0-8F4C-42C226C2EE56}"/>
              </a:ext>
            </a:extLst>
          </p:cNvPr>
          <p:cNvSpPr txBox="1"/>
          <p:nvPr/>
        </p:nvSpPr>
        <p:spPr>
          <a:xfrm>
            <a:off x="280922" y="4343400"/>
            <a:ext cx="8709091" cy="400110"/>
          </a:xfrm>
          <a:prstGeom prst="rect">
            <a:avLst/>
          </a:prstGeom>
          <a:noFill/>
        </p:spPr>
        <p:txBody>
          <a:bodyPr wrap="square">
            <a:spAutoFit/>
          </a:bodyPr>
          <a:lstStyle/>
          <a:p>
            <a:pPr algn="just"/>
            <a:r>
              <a:rPr lang="en-IN" sz="2000" dirty="0">
                <a:latin typeface="Calibri" panose="020F0502020204030204" pitchFamily="34" charset="0"/>
                <a:cs typeface="Calibri" panose="020F0502020204030204" pitchFamily="34" charset="0"/>
              </a:rPr>
              <a:t>We obtain the voltage wave as: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DEC9E6E-CBF0-7B50-F554-E5D8FAB3B93A}"/>
                  </a:ext>
                </a:extLst>
              </p:cNvPr>
              <p:cNvSpPr txBox="1"/>
              <p:nvPr/>
            </p:nvSpPr>
            <p:spPr>
              <a:xfrm>
                <a:off x="2286000" y="5334000"/>
                <a:ext cx="5338787" cy="381258"/>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𝑉</m:t>
                    </m:r>
                    <m:r>
                      <a:rPr lang="en-US" sz="2400" i="1" baseline="-25000">
                        <a:latin typeface="Cambria Math" panose="02040503050406030204" pitchFamily="18" charset="0"/>
                      </a:rPr>
                      <m:t>𝑠</m:t>
                    </m:r>
                    <m:r>
                      <a:rPr lang="en-US" sz="2400" i="1">
                        <a:latin typeface="Cambria Math" panose="02040503050406030204" pitchFamily="18" charset="0"/>
                      </a:rPr>
                      <m:t>=</m:t>
                    </m:r>
                    <m:r>
                      <a:rPr lang="en-US" sz="2400" b="0" i="1" smtClean="0">
                        <a:latin typeface="Cambria Math" panose="02040503050406030204" pitchFamily="18" charset="0"/>
                      </a:rPr>
                      <m:t>𝑉</m:t>
                    </m:r>
                    <m:r>
                      <a:rPr lang="en-US" sz="2400" b="0" i="1" baseline="-25000" smtClean="0">
                        <a:latin typeface="Cambria Math" panose="02040503050406030204" pitchFamily="18" charset="0"/>
                      </a:rPr>
                      <m:t>0</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𝑒</m:t>
                        </m:r>
                      </m:e>
                      <m:sup>
                        <m:r>
                          <a:rPr lang="en-US" sz="2400" b="0" i="1" dirty="0" smtClean="0">
                            <a:latin typeface="Cambria Math" panose="02040503050406030204" pitchFamily="18" charset="0"/>
                          </a:rPr>
                          <m:t>−</m:t>
                        </m:r>
                        <m:r>
                          <a:rPr lang="en-US" sz="2400" b="0" i="1" dirty="0" smtClean="0">
                            <a:latin typeface="Cambria Math" panose="02040503050406030204" pitchFamily="18" charset="0"/>
                          </a:rPr>
                          <m:t>𝑗𝑘𝑧</m:t>
                        </m:r>
                      </m:sup>
                    </m:sSup>
                  </m:oMath>
                </a14:m>
                <a:r>
                  <a:rPr lang="en-US" sz="2400" b="0" dirty="0"/>
                  <a:t> </a:t>
                </a:r>
                <a:r>
                  <a:rPr lang="en-US" sz="2000" dirty="0"/>
                  <a:t>(considering no backward wave)</a:t>
                </a:r>
                <a:endParaRPr lang="en-US" sz="2400" b="0" dirty="0"/>
              </a:p>
            </p:txBody>
          </p:sp>
        </mc:Choice>
        <mc:Fallback>
          <p:sp>
            <p:nvSpPr>
              <p:cNvPr id="10" name="TextBox 9">
                <a:extLst>
                  <a:ext uri="{FF2B5EF4-FFF2-40B4-BE49-F238E27FC236}">
                    <a16:creationId xmlns:a16="http://schemas.microsoft.com/office/drawing/2014/main" id="{DDEC9E6E-CBF0-7B50-F554-E5D8FAB3B93A}"/>
                  </a:ext>
                </a:extLst>
              </p:cNvPr>
              <p:cNvSpPr txBox="1">
                <a:spLocks noRot="1" noChangeAspect="1" noMove="1" noResize="1" noEditPoints="1" noAdjustHandles="1" noChangeArrowheads="1" noChangeShapeType="1" noTextEdit="1"/>
              </p:cNvSpPr>
              <p:nvPr/>
            </p:nvSpPr>
            <p:spPr>
              <a:xfrm>
                <a:off x="2286000" y="5334000"/>
                <a:ext cx="5338787" cy="381258"/>
              </a:xfrm>
              <a:prstGeom prst="rect">
                <a:avLst/>
              </a:prstGeom>
              <a:blipFill>
                <a:blip r:embed="rId3"/>
                <a:stretch>
                  <a:fillRect l="-1941" t="-3175" r="-1484" b="-36508"/>
                </a:stretch>
              </a:blipFill>
            </p:spPr>
            <p:txBody>
              <a:bodyPr/>
              <a:lstStyle/>
              <a:p>
                <a:r>
                  <a:rPr lang="en-IN">
                    <a:noFill/>
                  </a:rPr>
                  <a:t> </a:t>
                </a:r>
              </a:p>
            </p:txBody>
          </p:sp>
        </mc:Fallback>
      </mc:AlternateContent>
    </p:spTree>
    <p:extLst>
      <p:ext uri="{BB962C8B-B14F-4D97-AF65-F5344CB8AC3E}">
        <p14:creationId xmlns:p14="http://schemas.microsoft.com/office/powerpoint/2010/main" val="4265539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7BC5D03-8D8D-CB4D-B738-CD2898D97BC4}"/>
                  </a:ext>
                </a:extLst>
              </p:cNvPr>
              <p:cNvSpPr txBox="1"/>
              <p:nvPr/>
            </p:nvSpPr>
            <p:spPr>
              <a:xfrm>
                <a:off x="222873" y="457200"/>
                <a:ext cx="8698253"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wavelength of the excited voltage wave is defined as distance required for 2</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𝜋</m:t>
                    </m:r>
                  </m:oMath>
                </a14:m>
                <a:r>
                  <a:rPr lang="en-US" sz="2000" dirty="0">
                    <a:latin typeface="Calibri" panose="020F0502020204030204" pitchFamily="34" charset="0"/>
                    <a:cs typeface="Calibri" panose="020F0502020204030204" pitchFamily="34" charset="0"/>
                  </a:rPr>
                  <a:t> phase change, therefore</a:t>
                </a:r>
                <a:endParaRPr lang="en-IN" sz="2000" dirty="0">
                  <a:latin typeface="Calibri" panose="020F0502020204030204" pitchFamily="34" charset="0"/>
                  <a:cs typeface="Calibri" panose="020F0502020204030204" pitchFamily="34" charset="0"/>
                </a:endParaRPr>
              </a:p>
            </p:txBody>
          </p:sp>
        </mc:Choice>
        <mc:Fallback>
          <p:sp>
            <p:nvSpPr>
              <p:cNvPr id="2" name="TextBox 1">
                <a:extLst>
                  <a:ext uri="{FF2B5EF4-FFF2-40B4-BE49-F238E27FC236}">
                    <a16:creationId xmlns:a16="http://schemas.microsoft.com/office/drawing/2014/main" id="{67BC5D03-8D8D-CB4D-B738-CD2898D97BC4}"/>
                  </a:ext>
                </a:extLst>
              </p:cNvPr>
              <p:cNvSpPr txBox="1">
                <a:spLocks noRot="1" noChangeAspect="1" noMove="1" noResize="1" noEditPoints="1" noAdjustHandles="1" noChangeArrowheads="1" noChangeShapeType="1" noTextEdit="1"/>
              </p:cNvSpPr>
              <p:nvPr/>
            </p:nvSpPr>
            <p:spPr>
              <a:xfrm>
                <a:off x="222873" y="457200"/>
                <a:ext cx="8698253" cy="707886"/>
              </a:xfrm>
              <a:prstGeom prst="rect">
                <a:avLst/>
              </a:prstGeom>
              <a:blipFill>
                <a:blip r:embed="rId2"/>
                <a:stretch>
                  <a:fillRect l="-771" t="-4310" b="-14655"/>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E9C1FAE-FA5F-D738-4419-53AB93B1948F}"/>
                  </a:ext>
                </a:extLst>
              </p:cNvPr>
              <p:cNvSpPr txBox="1"/>
              <p:nvPr/>
            </p:nvSpPr>
            <p:spPr>
              <a:xfrm>
                <a:off x="4145452" y="1209502"/>
                <a:ext cx="796885" cy="7561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𝜆</m:t>
                      </m:r>
                      <m:r>
                        <m:rPr>
                          <m:nor/>
                        </m:rPr>
                        <a:rPr lang="en-IN" sz="2400" dirty="0"/>
                        <m:t>=</m:t>
                      </m:r>
                      <m:f>
                        <m:fPr>
                          <m:ctrlPr>
                            <a:rPr lang="en-IN"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𝜋</m:t>
                          </m:r>
                        </m:num>
                        <m:den>
                          <m:r>
                            <a:rPr lang="en-US" sz="2400" i="1" smtClean="0">
                              <a:latin typeface="Cambria Math" panose="02040503050406030204" pitchFamily="18" charset="0"/>
                            </a:rPr>
                            <m:t>𝛽</m:t>
                          </m:r>
                        </m:den>
                      </m:f>
                    </m:oMath>
                  </m:oMathPara>
                </a14:m>
                <a:endParaRPr lang="en-IN" dirty="0"/>
              </a:p>
            </p:txBody>
          </p:sp>
        </mc:Choice>
        <mc:Fallback>
          <p:sp>
            <p:nvSpPr>
              <p:cNvPr id="4" name="TextBox 3">
                <a:extLst>
                  <a:ext uri="{FF2B5EF4-FFF2-40B4-BE49-F238E27FC236}">
                    <a16:creationId xmlns:a16="http://schemas.microsoft.com/office/drawing/2014/main" id="{EE9C1FAE-FA5F-D738-4419-53AB93B1948F}"/>
                  </a:ext>
                </a:extLst>
              </p:cNvPr>
              <p:cNvSpPr txBox="1">
                <a:spLocks noRot="1" noChangeAspect="1" noMove="1" noResize="1" noEditPoints="1" noAdjustHandles="1" noChangeArrowheads="1" noChangeShapeType="1" noTextEdit="1"/>
              </p:cNvSpPr>
              <p:nvPr/>
            </p:nvSpPr>
            <p:spPr>
              <a:xfrm>
                <a:off x="4145452" y="1209502"/>
                <a:ext cx="796885" cy="756104"/>
              </a:xfrm>
              <a:prstGeom prst="rect">
                <a:avLst/>
              </a:prstGeom>
              <a:blipFill>
                <a:blip r:embed="rId3"/>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60CF6F8F-5544-AE18-C0BD-4F3F52B3826B}"/>
              </a:ext>
            </a:extLst>
          </p:cNvPr>
          <p:cNvSpPr txBox="1"/>
          <p:nvPr/>
        </p:nvSpPr>
        <p:spPr>
          <a:xfrm>
            <a:off x="290212" y="2306611"/>
            <a:ext cx="869825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phase velocity is defined as</a:t>
            </a:r>
            <a:endParaRPr lang="en-IN"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FFB569C-C548-15F0-0431-58D0A8D817C9}"/>
                  </a:ext>
                </a:extLst>
              </p:cNvPr>
              <p:cNvSpPr txBox="1"/>
              <p:nvPr/>
            </p:nvSpPr>
            <p:spPr>
              <a:xfrm>
                <a:off x="4183227" y="2876675"/>
                <a:ext cx="788998" cy="6947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r>
                        <a:rPr lang="en-US" sz="2400" b="0" i="1" baseline="-25000" smtClean="0">
                          <a:latin typeface="Cambria Math" panose="02040503050406030204" pitchFamily="18" charset="0"/>
                        </a:rPr>
                        <m:t>𝑝</m:t>
                      </m:r>
                      <m:r>
                        <m:rPr>
                          <m:nor/>
                        </m:rPr>
                        <a:rPr lang="en-IN" sz="2400" dirty="0"/>
                        <m:t>=</m:t>
                      </m:r>
                      <m:f>
                        <m:fPr>
                          <m:ctrlPr>
                            <a:rPr lang="en-IN" sz="2400" i="1">
                              <a:latin typeface="Cambria Math" panose="02040503050406030204" pitchFamily="18" charset="0"/>
                            </a:rPr>
                          </m:ctrlPr>
                        </m:fPr>
                        <m:num>
                          <m:r>
                            <a:rPr lang="en-US" sz="2400" b="0" i="1" smtClean="0">
                              <a:latin typeface="Cambria Math" panose="02040503050406030204" pitchFamily="18" charset="0"/>
                            </a:rPr>
                            <m:t>𝜔</m:t>
                          </m:r>
                        </m:num>
                        <m:den>
                          <m:r>
                            <a:rPr lang="en-US" sz="2400" i="1" smtClean="0">
                              <a:latin typeface="Cambria Math" panose="02040503050406030204" pitchFamily="18" charset="0"/>
                            </a:rPr>
                            <m:t>𝛽</m:t>
                          </m:r>
                        </m:den>
                      </m:f>
                    </m:oMath>
                  </m:oMathPara>
                </a14:m>
                <a:endParaRPr lang="en-IN" dirty="0"/>
              </a:p>
            </p:txBody>
          </p:sp>
        </mc:Choice>
        <mc:Fallback>
          <p:sp>
            <p:nvSpPr>
              <p:cNvPr id="6" name="TextBox 5">
                <a:extLst>
                  <a:ext uri="{FF2B5EF4-FFF2-40B4-BE49-F238E27FC236}">
                    <a16:creationId xmlns:a16="http://schemas.microsoft.com/office/drawing/2014/main" id="{BFFB569C-C548-15F0-0431-58D0A8D817C9}"/>
                  </a:ext>
                </a:extLst>
              </p:cNvPr>
              <p:cNvSpPr txBox="1">
                <a:spLocks noRot="1" noChangeAspect="1" noMove="1" noResize="1" noEditPoints="1" noAdjustHandles="1" noChangeArrowheads="1" noChangeShapeType="1" noTextEdit="1"/>
              </p:cNvSpPr>
              <p:nvPr/>
            </p:nvSpPr>
            <p:spPr>
              <a:xfrm>
                <a:off x="4183227" y="2876675"/>
                <a:ext cx="788998" cy="694742"/>
              </a:xfrm>
              <a:prstGeom prst="rect">
                <a:avLst/>
              </a:prstGeom>
              <a:blipFill>
                <a:blip r:embed="rId4"/>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D25C526D-B0E2-C8CE-2029-5D319D1C447C}"/>
              </a:ext>
            </a:extLst>
          </p:cNvPr>
          <p:cNvSpPr txBox="1"/>
          <p:nvPr/>
        </p:nvSpPr>
        <p:spPr>
          <a:xfrm>
            <a:off x="261859" y="3866777"/>
            <a:ext cx="8698253"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above expressions are valid for both uniform plane wave and transmission lines. For a lossless line (</a:t>
            </a:r>
            <a:r>
              <a:rPr lang="en-US" sz="2000" i="1" dirty="0">
                <a:latin typeface="Calibri" panose="020F0502020204030204" pitchFamily="34" charset="0"/>
                <a:cs typeface="Calibri" panose="020F0502020204030204" pitchFamily="34" charset="0"/>
              </a:rPr>
              <a:t>R = G = 0</a:t>
            </a:r>
            <a:r>
              <a:rPr lang="en-US" sz="2000" dirty="0">
                <a:latin typeface="Calibri" panose="020F0502020204030204" pitchFamily="34" charset="0"/>
                <a:cs typeface="Calibri" panose="020F0502020204030204" pitchFamily="34" charset="0"/>
              </a:rPr>
              <a:t>), therefore</a:t>
            </a:r>
            <a:endParaRPr lang="en-IN"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3A41C30-A46D-35E3-B1B5-082D84FA28E9}"/>
                  </a:ext>
                </a:extLst>
              </p:cNvPr>
              <p:cNvSpPr txBox="1"/>
              <p:nvPr/>
            </p:nvSpPr>
            <p:spPr>
              <a:xfrm>
                <a:off x="1676400" y="4742106"/>
                <a:ext cx="6109057" cy="41043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𝛾</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𝐿𝐶</m:t>
                          </m:r>
                        </m:e>
                      </m:rad>
                    </m:oMath>
                  </m:oMathPara>
                </a14:m>
                <a:endParaRPr lang="en-IN" baseline="-25000" dirty="0"/>
              </a:p>
            </p:txBody>
          </p:sp>
        </mc:Choice>
        <mc:Fallback>
          <p:sp>
            <p:nvSpPr>
              <p:cNvPr id="8" name="TextBox 7">
                <a:extLst>
                  <a:ext uri="{FF2B5EF4-FFF2-40B4-BE49-F238E27FC236}">
                    <a16:creationId xmlns:a16="http://schemas.microsoft.com/office/drawing/2014/main" id="{83A41C30-A46D-35E3-B1B5-082D84FA28E9}"/>
                  </a:ext>
                </a:extLst>
              </p:cNvPr>
              <p:cNvSpPr txBox="1">
                <a:spLocks noRot="1" noChangeAspect="1" noMove="1" noResize="1" noEditPoints="1" noAdjustHandles="1" noChangeArrowheads="1" noChangeShapeType="1" noTextEdit="1"/>
              </p:cNvSpPr>
              <p:nvPr/>
            </p:nvSpPr>
            <p:spPr>
              <a:xfrm>
                <a:off x="1676400" y="4742106"/>
                <a:ext cx="6109057" cy="410433"/>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2F1611A-7F11-83D7-A860-2261978702A9}"/>
                  </a:ext>
                </a:extLst>
              </p:cNvPr>
              <p:cNvSpPr txBox="1"/>
              <p:nvPr/>
            </p:nvSpPr>
            <p:spPr>
              <a:xfrm>
                <a:off x="3991324" y="5522548"/>
                <a:ext cx="1122936" cy="7629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r>
                        <a:rPr lang="en-US" sz="2400" b="0" i="1" baseline="-25000" smtClean="0">
                          <a:latin typeface="Cambria Math" panose="02040503050406030204" pitchFamily="18" charset="0"/>
                        </a:rPr>
                        <m:t>𝑝</m:t>
                      </m:r>
                      <m:r>
                        <m:rPr>
                          <m:nor/>
                        </m:rPr>
                        <a:rPr lang="en-IN" sz="2400" dirty="0"/>
                        <m:t>=</m:t>
                      </m:r>
                      <m:f>
                        <m:fPr>
                          <m:ctrlPr>
                            <a:rPr lang="en-IN" sz="2400" i="1">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𝐿𝐶</m:t>
                              </m:r>
                            </m:e>
                          </m:rad>
                        </m:den>
                      </m:f>
                    </m:oMath>
                  </m:oMathPara>
                </a14:m>
                <a:endParaRPr lang="en-IN" dirty="0"/>
              </a:p>
            </p:txBody>
          </p:sp>
        </mc:Choice>
        <mc:Fallback>
          <p:sp>
            <p:nvSpPr>
              <p:cNvPr id="9" name="TextBox 8">
                <a:extLst>
                  <a:ext uri="{FF2B5EF4-FFF2-40B4-BE49-F238E27FC236}">
                    <a16:creationId xmlns:a16="http://schemas.microsoft.com/office/drawing/2014/main" id="{82F1611A-7F11-83D7-A860-2261978702A9}"/>
                  </a:ext>
                </a:extLst>
              </p:cNvPr>
              <p:cNvSpPr txBox="1">
                <a:spLocks noRot="1" noChangeAspect="1" noMove="1" noResize="1" noEditPoints="1" noAdjustHandles="1" noChangeArrowheads="1" noChangeShapeType="1" noTextEdit="1"/>
              </p:cNvSpPr>
              <p:nvPr/>
            </p:nvSpPr>
            <p:spPr>
              <a:xfrm>
                <a:off x="3991324" y="5522548"/>
                <a:ext cx="1122936" cy="762966"/>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197181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32C5587-5331-CBC2-34E5-37D78AA476CA}"/>
              </a:ext>
            </a:extLst>
          </p:cNvPr>
          <p:cNvGrpSpPr/>
          <p:nvPr/>
        </p:nvGrpSpPr>
        <p:grpSpPr>
          <a:xfrm>
            <a:off x="345558" y="1552934"/>
            <a:ext cx="7886700" cy="4773669"/>
            <a:chOff x="533400" y="2209800"/>
            <a:chExt cx="7886700" cy="4773669"/>
          </a:xfrm>
        </p:grpSpPr>
        <p:grpSp>
          <p:nvGrpSpPr>
            <p:cNvPr id="5" name="Group 4">
              <a:extLst>
                <a:ext uri="{FF2B5EF4-FFF2-40B4-BE49-F238E27FC236}">
                  <a16:creationId xmlns:a16="http://schemas.microsoft.com/office/drawing/2014/main" id="{7A8BC28A-6290-7867-CBD4-8C9446C1802B}"/>
                </a:ext>
              </a:extLst>
            </p:cNvPr>
            <p:cNvGrpSpPr/>
            <p:nvPr/>
          </p:nvGrpSpPr>
          <p:grpSpPr>
            <a:xfrm>
              <a:off x="533400" y="2209800"/>
              <a:ext cx="7886700" cy="4773669"/>
              <a:chOff x="405809" y="1931931"/>
              <a:chExt cx="7886700" cy="4773669"/>
            </a:xfrm>
          </p:grpSpPr>
          <p:cxnSp>
            <p:nvCxnSpPr>
              <p:cNvPr id="7" name="Straight Connector 6">
                <a:extLst>
                  <a:ext uri="{FF2B5EF4-FFF2-40B4-BE49-F238E27FC236}">
                    <a16:creationId xmlns:a16="http://schemas.microsoft.com/office/drawing/2014/main" id="{FB64B7D7-3620-EA88-9897-C34EE3BE8212}"/>
                  </a:ext>
                </a:extLst>
              </p:cNvPr>
              <p:cNvCxnSpPr>
                <a:cxnSpLocks/>
              </p:cNvCxnSpPr>
              <p:nvPr/>
            </p:nvCxnSpPr>
            <p:spPr>
              <a:xfrm flipH="1">
                <a:off x="4789967" y="1931931"/>
                <a:ext cx="4430" cy="4773669"/>
              </a:xfrm>
              <a:prstGeom prst="line">
                <a:avLst/>
              </a:prstGeom>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4F20B74B-2B54-C781-FD22-56928BDC37F3}"/>
                  </a:ext>
                </a:extLst>
              </p:cNvPr>
              <p:cNvSpPr txBox="1">
                <a:spLocks/>
              </p:cNvSpPr>
              <p:nvPr/>
            </p:nvSpPr>
            <p:spPr>
              <a:xfrm>
                <a:off x="405809" y="2846331"/>
                <a:ext cx="7886700" cy="76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IN" dirty="0"/>
              </a:p>
            </p:txBody>
          </p:sp>
        </p:grpSp>
        <p:sp>
          <p:nvSpPr>
            <p:cNvPr id="18" name="Arrow: Right 17">
              <a:extLst>
                <a:ext uri="{FF2B5EF4-FFF2-40B4-BE49-F238E27FC236}">
                  <a16:creationId xmlns:a16="http://schemas.microsoft.com/office/drawing/2014/main" id="{29E35913-BE28-04FC-E3FC-7F0E3DA1FB51}"/>
                </a:ext>
              </a:extLst>
            </p:cNvPr>
            <p:cNvSpPr/>
            <p:nvPr/>
          </p:nvSpPr>
          <p:spPr>
            <a:xfrm>
              <a:off x="4706679" y="2945144"/>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Arrow: Right 21">
            <a:extLst>
              <a:ext uri="{FF2B5EF4-FFF2-40B4-BE49-F238E27FC236}">
                <a16:creationId xmlns:a16="http://schemas.microsoft.com/office/drawing/2014/main" id="{89095B91-D00D-FAD9-DD7F-1790974530DD}"/>
              </a:ext>
            </a:extLst>
          </p:cNvPr>
          <p:cNvSpPr/>
          <p:nvPr/>
        </p:nvSpPr>
        <p:spPr>
          <a:xfrm>
            <a:off x="4545091" y="3709561"/>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E95CFCD4-B53B-87CA-B9F4-805E5CC0A2D4}"/>
              </a:ext>
            </a:extLst>
          </p:cNvPr>
          <p:cNvSpPr/>
          <p:nvPr/>
        </p:nvSpPr>
        <p:spPr>
          <a:xfrm>
            <a:off x="4527376" y="5212901"/>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7EBEF39-1333-AD8A-1CE1-2EF220872A61}"/>
                  </a:ext>
                </a:extLst>
              </p:cNvPr>
              <p:cNvSpPr txBox="1"/>
              <p:nvPr/>
            </p:nvSpPr>
            <p:spPr>
              <a:xfrm>
                <a:off x="550807" y="2105103"/>
                <a:ext cx="3610953" cy="631904"/>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𝑗𝑘</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i="1">
                              <a:latin typeface="Cambria Math" panose="02040503050406030204" pitchFamily="18" charset="0"/>
                            </a:rPr>
                            <m:t>𝑗</m:t>
                          </m:r>
                          <m:r>
                            <a:rPr lang="en-US" sz="2400" i="1">
                              <a:latin typeface="Cambria Math" panose="02040503050406030204" pitchFamily="18" charset="0"/>
                            </a:rPr>
                            <m:t>𝜔𝜇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𝜖</m:t>
                                  </m:r>
                                </m:e>
                                <m:sup>
                                  <m:r>
                                    <a:rPr lang="en-US" sz="2400" b="0" i="1" smtClean="0">
                                      <a:latin typeface="Cambria Math" panose="02040503050406030204" pitchFamily="18" charset="0"/>
                                    </a:rPr>
                                    <m:t>′</m:t>
                                  </m:r>
                                </m:sup>
                              </m:sSup>
                            </m:e>
                          </m:d>
                        </m:e>
                      </m:rad>
                      <m:r>
                        <a:rPr lang="en-US" sz="2400" b="0" i="1" smtClean="0">
                          <a:latin typeface="Cambria Math" panose="02040503050406030204" pitchFamily="18" charset="0"/>
                        </a:rPr>
                        <m:t>  </m:t>
                      </m:r>
                    </m:oMath>
                  </m:oMathPara>
                </a14:m>
                <a:endParaRPr lang="en-US" sz="2400" b="0" dirty="0"/>
              </a:p>
              <a:p>
                <a:endParaRPr lang="en-IN" baseline="-25000" dirty="0"/>
              </a:p>
            </p:txBody>
          </p:sp>
        </mc:Choice>
        <mc:Fallback>
          <p:sp>
            <p:nvSpPr>
              <p:cNvPr id="3" name="TextBox 2">
                <a:extLst>
                  <a:ext uri="{FF2B5EF4-FFF2-40B4-BE49-F238E27FC236}">
                    <a16:creationId xmlns:a16="http://schemas.microsoft.com/office/drawing/2014/main" id="{27EBEF39-1333-AD8A-1CE1-2EF220872A61}"/>
                  </a:ext>
                </a:extLst>
              </p:cNvPr>
              <p:cNvSpPr txBox="1">
                <a:spLocks noRot="1" noChangeAspect="1" noMove="1" noResize="1" noEditPoints="1" noAdjustHandles="1" noChangeArrowheads="1" noChangeShapeType="1" noTextEdit="1"/>
              </p:cNvSpPr>
              <p:nvPr/>
            </p:nvSpPr>
            <p:spPr>
              <a:xfrm>
                <a:off x="550807" y="2105103"/>
                <a:ext cx="3610953" cy="631904"/>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04C4775-BD58-78B9-33DA-741799CE70BD}"/>
                  </a:ext>
                </a:extLst>
              </p:cNvPr>
              <p:cNvSpPr txBox="1"/>
              <p:nvPr/>
            </p:nvSpPr>
            <p:spPr>
              <a:xfrm>
                <a:off x="5110716" y="2105103"/>
                <a:ext cx="3797596" cy="631904"/>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𝛾</m:t>
                      </m:r>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𝐿</m:t>
                              </m:r>
                            </m:e>
                          </m:d>
                          <m:d>
                            <m:dPr>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𝐶</m:t>
                              </m:r>
                            </m:e>
                          </m:d>
                        </m:e>
                      </m:rad>
                      <m:r>
                        <a:rPr lang="en-US" sz="2400" b="0" i="1" smtClean="0">
                          <a:latin typeface="Cambria Math" panose="02040503050406030204" pitchFamily="18" charset="0"/>
                        </a:rPr>
                        <m:t>  </m:t>
                      </m:r>
                    </m:oMath>
                  </m:oMathPara>
                </a14:m>
                <a:endParaRPr lang="en-US" sz="2400" b="0" dirty="0"/>
              </a:p>
              <a:p>
                <a:endParaRPr lang="en-IN" baseline="-25000" dirty="0"/>
              </a:p>
            </p:txBody>
          </p:sp>
        </mc:Choice>
        <mc:Fallback>
          <p:sp>
            <p:nvSpPr>
              <p:cNvPr id="6" name="TextBox 5">
                <a:extLst>
                  <a:ext uri="{FF2B5EF4-FFF2-40B4-BE49-F238E27FC236}">
                    <a16:creationId xmlns:a16="http://schemas.microsoft.com/office/drawing/2014/main" id="{104C4775-BD58-78B9-33DA-741799CE70BD}"/>
                  </a:ext>
                </a:extLst>
              </p:cNvPr>
              <p:cNvSpPr txBox="1">
                <a:spLocks noRot="1" noChangeAspect="1" noMove="1" noResize="1" noEditPoints="1" noAdjustHandles="1" noChangeArrowheads="1" noChangeShapeType="1" noTextEdit="1"/>
              </p:cNvSpPr>
              <p:nvPr/>
            </p:nvSpPr>
            <p:spPr>
              <a:xfrm>
                <a:off x="5110716" y="2105103"/>
                <a:ext cx="3797596" cy="631904"/>
              </a:xfrm>
              <a:prstGeom prst="rect">
                <a:avLst/>
              </a:prstGeom>
              <a:blipFill>
                <a:blip r:embed="rId3"/>
                <a:stretch>
                  <a:fillRect/>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B98F1EE-87FC-64DF-FC94-D9092745CE50}"/>
                  </a:ext>
                </a:extLst>
              </p:cNvPr>
              <p:cNvSpPr txBox="1"/>
              <p:nvPr/>
            </p:nvSpPr>
            <p:spPr>
              <a:xfrm>
                <a:off x="1297339" y="3379613"/>
                <a:ext cx="2132041" cy="869469"/>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a:rPr lang="en-US" sz="2800" i="1" smtClean="0">
                        <a:latin typeface="Cambria Math" panose="02040503050406030204" pitchFamily="18" charset="0"/>
                      </a:rPr>
                      <m:t>𝐻</m:t>
                    </m:r>
                    <m:r>
                      <a:rPr lang="en-US" sz="2800" i="1" baseline="-25000">
                        <a:latin typeface="Cambria Math" panose="02040503050406030204" pitchFamily="18" charset="0"/>
                      </a:rPr>
                      <m:t>𝑦𝑠</m:t>
                    </m:r>
                    <m:r>
                      <a:rPr lang="en-US" sz="2800" i="1" baseline="-25000">
                        <a:latin typeface="Cambria Math" panose="02040503050406030204" pitchFamily="18" charset="0"/>
                      </a:rPr>
                      <m:t> </m:t>
                    </m:r>
                  </m:oMath>
                </a14:m>
                <a:r>
                  <a:rPr lang="en-IN" sz="2800" dirty="0"/>
                  <a:t>=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𝐸</m:t>
                        </m:r>
                        <m:r>
                          <a:rPr lang="en-US" sz="2800" b="0" i="1" baseline="-25000" smtClean="0">
                            <a:latin typeface="Cambria Math" panose="02040503050406030204" pitchFamily="18" charset="0"/>
                          </a:rPr>
                          <m:t>𝑥</m:t>
                        </m:r>
                        <m:r>
                          <a:rPr lang="en-US" sz="2800" b="0" i="1" baseline="-25000" smtClean="0">
                            <a:latin typeface="Cambria Math" panose="02040503050406030204" pitchFamily="18" charset="0"/>
                          </a:rPr>
                          <m:t>0</m:t>
                        </m:r>
                      </m:num>
                      <m:den>
                        <m:r>
                          <a:rPr lang="en-US" sz="2800" b="0" i="1" smtClean="0">
                            <a:latin typeface="Cambria Math" panose="02040503050406030204" pitchFamily="18" charset="0"/>
                            <a:ea typeface="Cambria Math" panose="02040503050406030204" pitchFamily="18" charset="0"/>
                          </a:rPr>
                          <m:t>𝜂</m:t>
                        </m:r>
                      </m:den>
                    </m:f>
                    <m:sSup>
                      <m:sSupPr>
                        <m:ctrlPr>
                          <a:rPr lang="en-IN" sz="2800" i="1" smtClean="0">
                            <a:latin typeface="Cambria Math" panose="02040503050406030204" pitchFamily="18" charset="0"/>
                          </a:rPr>
                        </m:ctrlPr>
                      </m:sSupPr>
                      <m:e>
                        <m:r>
                          <a:rPr lang="en-IN" sz="2800" i="1" smtClean="0">
                            <a:latin typeface="Cambria Math" panose="02040503050406030204" pitchFamily="18" charset="0"/>
                          </a:rPr>
                          <m:t>𝑒</m:t>
                        </m:r>
                      </m:e>
                      <m:sup>
                        <m:r>
                          <a:rPr lang="en-IN" sz="2800" i="1" smtClean="0">
                            <a:latin typeface="Cambria Math" panose="02040503050406030204" pitchFamily="18" charset="0"/>
                          </a:rPr>
                          <m:t>−</m:t>
                        </m:r>
                        <m:r>
                          <a:rPr lang="en-US" sz="2800" b="0" i="1" smtClean="0">
                            <a:latin typeface="Cambria Math" panose="02040503050406030204" pitchFamily="18" charset="0"/>
                          </a:rPr>
                          <m:t>𝑗𝑘𝑧</m:t>
                        </m:r>
                      </m:sup>
                    </m:sSup>
                  </m:oMath>
                </a14:m>
                <a:endParaRPr lang="en-IN" sz="2000" baseline="-25000" dirty="0"/>
              </a:p>
              <a:p>
                <a:endParaRPr lang="en-IN" sz="2000" baseline="-25000" dirty="0"/>
              </a:p>
            </p:txBody>
          </p:sp>
        </mc:Choice>
        <mc:Fallback>
          <p:sp>
            <p:nvSpPr>
              <p:cNvPr id="9" name="TextBox 8">
                <a:extLst>
                  <a:ext uri="{FF2B5EF4-FFF2-40B4-BE49-F238E27FC236}">
                    <a16:creationId xmlns:a16="http://schemas.microsoft.com/office/drawing/2014/main" id="{9B98F1EE-87FC-64DF-FC94-D9092745CE50}"/>
                  </a:ext>
                </a:extLst>
              </p:cNvPr>
              <p:cNvSpPr txBox="1">
                <a:spLocks noRot="1" noChangeAspect="1" noMove="1" noResize="1" noEditPoints="1" noAdjustHandles="1" noChangeArrowheads="1" noChangeShapeType="1" noTextEdit="1"/>
              </p:cNvSpPr>
              <p:nvPr/>
            </p:nvSpPr>
            <p:spPr>
              <a:xfrm>
                <a:off x="1297339" y="3379613"/>
                <a:ext cx="2132041" cy="869469"/>
              </a:xfrm>
              <a:prstGeom prst="rect">
                <a:avLst/>
              </a:prstGeom>
              <a:blipFill>
                <a:blip r:embed="rId4"/>
                <a:stretch>
                  <a:fillRect t="-685"/>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3600B2-75DE-8B25-8F71-E969CEB8D346}"/>
                  </a:ext>
                </a:extLst>
              </p:cNvPr>
              <p:cNvSpPr txBox="1"/>
              <p:nvPr/>
            </p:nvSpPr>
            <p:spPr>
              <a:xfrm>
                <a:off x="1080108" y="4774479"/>
                <a:ext cx="2455072" cy="876843"/>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𝜂</m:t>
                    </m:r>
                    <m:r>
                      <a:rPr lang="en-US" sz="2800" i="1" baseline="-25000">
                        <a:latin typeface="Cambria Math" panose="02040503050406030204" pitchFamily="18" charset="0"/>
                      </a:rPr>
                      <m:t> </m:t>
                    </m:r>
                  </m:oMath>
                </a14:m>
                <a:r>
                  <a:rPr lang="en-IN" sz="2800" dirty="0"/>
                  <a:t>= </a:t>
                </a:r>
                <a14:m>
                  <m:oMath xmlns:m="http://schemas.openxmlformats.org/officeDocument/2006/math">
                    <m:rad>
                      <m:radPr>
                        <m:degHide m:val="on"/>
                        <m:ctrlPr>
                          <a:rPr lang="en-IN" sz="2800" i="1" smtClean="0">
                            <a:latin typeface="Cambria Math" panose="02040503050406030204" pitchFamily="18" charset="0"/>
                          </a:rPr>
                        </m:ctrlPr>
                      </m:radPr>
                      <m:deg/>
                      <m:e>
                        <m:f>
                          <m:fPr>
                            <m:ctrlPr>
                              <a:rPr lang="en-IN" sz="2800" i="1" smtClean="0">
                                <a:latin typeface="Cambria Math" panose="02040503050406030204" pitchFamily="18" charset="0"/>
                              </a:rPr>
                            </m:ctrlPr>
                          </m:fPr>
                          <m:num>
                            <m:r>
                              <a:rPr lang="en-US" sz="2800" i="1">
                                <a:latin typeface="Cambria Math" panose="02040503050406030204" pitchFamily="18" charset="0"/>
                              </a:rPr>
                              <m:t>𝑗</m:t>
                            </m:r>
                            <m:r>
                              <a:rPr lang="en-US" sz="2800" i="1">
                                <a:latin typeface="Cambria Math" panose="02040503050406030204" pitchFamily="18" charset="0"/>
                              </a:rPr>
                              <m:t>𝜔𝜇</m:t>
                            </m:r>
                          </m:num>
                          <m:den>
                            <m:r>
                              <a:rPr lang="en-US" sz="2800" i="1">
                                <a:latin typeface="Cambria Math" panose="02040503050406030204" pitchFamily="18" charset="0"/>
                              </a:rPr>
                              <m:t>𝜎</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𝜔𝜖</m:t>
                            </m:r>
                            <m:r>
                              <a:rPr lang="en-US" sz="2800" i="1">
                                <a:latin typeface="Cambria Math" panose="02040503050406030204" pitchFamily="18" charset="0"/>
                              </a:rPr>
                              <m:t>′</m:t>
                            </m:r>
                          </m:den>
                        </m:f>
                      </m:e>
                    </m:rad>
                  </m:oMath>
                </a14:m>
                <a:endParaRPr lang="en-IN" sz="2000" baseline="-25000" dirty="0"/>
              </a:p>
            </p:txBody>
          </p:sp>
        </mc:Choice>
        <mc:Fallback>
          <p:sp>
            <p:nvSpPr>
              <p:cNvPr id="11" name="TextBox 10">
                <a:extLst>
                  <a:ext uri="{FF2B5EF4-FFF2-40B4-BE49-F238E27FC236}">
                    <a16:creationId xmlns:a16="http://schemas.microsoft.com/office/drawing/2014/main" id="{7C3600B2-75DE-8B25-8F71-E969CEB8D346}"/>
                  </a:ext>
                </a:extLst>
              </p:cNvPr>
              <p:cNvSpPr txBox="1">
                <a:spLocks noRot="1" noChangeAspect="1" noMove="1" noResize="1" noEditPoints="1" noAdjustHandles="1" noChangeArrowheads="1" noChangeShapeType="1" noTextEdit="1"/>
              </p:cNvSpPr>
              <p:nvPr/>
            </p:nvSpPr>
            <p:spPr>
              <a:xfrm>
                <a:off x="1080108" y="4774479"/>
                <a:ext cx="2455072" cy="876843"/>
              </a:xfrm>
              <a:prstGeom prst="rect">
                <a:avLst/>
              </a:prstGeom>
              <a:blipFill>
                <a:blip r:embed="rId5"/>
                <a:stretch>
                  <a:fillRect/>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79AD8A-16BD-CBA6-975C-FADACB3301C4}"/>
                  </a:ext>
                </a:extLst>
              </p:cNvPr>
              <p:cNvSpPr txBox="1"/>
              <p:nvPr/>
            </p:nvSpPr>
            <p:spPr>
              <a:xfrm>
                <a:off x="5715000" y="3404924"/>
                <a:ext cx="2132041" cy="816506"/>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a:rPr lang="en-US" sz="2800" b="0" i="1" smtClean="0">
                        <a:latin typeface="Cambria Math" panose="02040503050406030204" pitchFamily="18" charset="0"/>
                      </a:rPr>
                      <m:t>𝐼</m:t>
                    </m:r>
                    <m:r>
                      <a:rPr lang="en-US" sz="2800" i="1" baseline="-25000">
                        <a:latin typeface="Cambria Math" panose="02040503050406030204" pitchFamily="18" charset="0"/>
                      </a:rPr>
                      <m:t>𝑠</m:t>
                    </m:r>
                    <m:r>
                      <a:rPr lang="en-US" sz="2800" i="1" baseline="-25000">
                        <a:latin typeface="Cambria Math" panose="02040503050406030204" pitchFamily="18" charset="0"/>
                      </a:rPr>
                      <m:t> </m:t>
                    </m:r>
                  </m:oMath>
                </a14:m>
                <a:r>
                  <a:rPr lang="en-IN" sz="2800" dirty="0"/>
                  <a:t>= </a:t>
                </a:r>
                <a14:m>
                  <m:oMath xmlns:m="http://schemas.openxmlformats.org/officeDocument/2006/math">
                    <m:f>
                      <m:fPr>
                        <m:ctrlPr>
                          <a:rPr lang="en-IN" sz="2800" i="1" smtClean="0">
                            <a:latin typeface="Cambria Math" panose="02040503050406030204" pitchFamily="18" charset="0"/>
                          </a:rPr>
                        </m:ctrlPr>
                      </m:fPr>
                      <m:num>
                        <m:r>
                          <a:rPr lang="en-US" sz="2800" b="0" i="1" smtClean="0">
                            <a:latin typeface="Cambria Math" panose="02040503050406030204" pitchFamily="18" charset="0"/>
                          </a:rPr>
                          <m:t>𝑉</m:t>
                        </m:r>
                        <m:r>
                          <a:rPr lang="en-US" sz="2800" b="0" i="1" baseline="-25000" smtClean="0">
                            <a:latin typeface="Cambria Math" panose="02040503050406030204" pitchFamily="18" charset="0"/>
                          </a:rPr>
                          <m:t>0</m:t>
                        </m:r>
                      </m:num>
                      <m:den>
                        <m:r>
                          <a:rPr lang="en-US" sz="2800" b="0" i="1" smtClean="0">
                            <a:latin typeface="Cambria Math" panose="02040503050406030204" pitchFamily="18" charset="0"/>
                          </a:rPr>
                          <m:t>𝑍</m:t>
                        </m:r>
                        <m:r>
                          <a:rPr lang="en-US" sz="2800" b="0" i="1" baseline="-25000" smtClean="0">
                            <a:latin typeface="Cambria Math" panose="02040503050406030204" pitchFamily="18" charset="0"/>
                          </a:rPr>
                          <m:t>0</m:t>
                        </m:r>
                      </m:den>
                    </m:f>
                    <m:sSup>
                      <m:sSupPr>
                        <m:ctrlPr>
                          <a:rPr lang="en-IN" sz="2800" i="1" smtClean="0">
                            <a:latin typeface="Cambria Math" panose="02040503050406030204" pitchFamily="18" charset="0"/>
                          </a:rPr>
                        </m:ctrlPr>
                      </m:sSupPr>
                      <m:e>
                        <m:r>
                          <a:rPr lang="en-IN" sz="2800" i="1" smtClean="0">
                            <a:latin typeface="Cambria Math" panose="02040503050406030204" pitchFamily="18" charset="0"/>
                          </a:rPr>
                          <m:t>𝑒</m:t>
                        </m:r>
                      </m:e>
                      <m:sup>
                        <m:r>
                          <a:rPr lang="en-IN" sz="2800" i="1" smtClean="0">
                            <a:latin typeface="Cambria Math" panose="02040503050406030204" pitchFamily="18" charset="0"/>
                          </a:rPr>
                          <m:t>−</m:t>
                        </m:r>
                        <m:r>
                          <a:rPr lang="en-US" sz="2800" b="0" i="1" smtClean="0">
                            <a:latin typeface="Cambria Math" panose="02040503050406030204" pitchFamily="18" charset="0"/>
                          </a:rPr>
                          <m:t>𝛾</m:t>
                        </m:r>
                        <m:r>
                          <a:rPr lang="en-US" sz="2800" b="0" i="1" smtClean="0">
                            <a:latin typeface="Cambria Math" panose="02040503050406030204" pitchFamily="18" charset="0"/>
                          </a:rPr>
                          <m:t>𝑧</m:t>
                        </m:r>
                      </m:sup>
                    </m:sSup>
                  </m:oMath>
                </a14:m>
                <a:endParaRPr lang="en-IN" sz="2000" baseline="-25000" dirty="0"/>
              </a:p>
              <a:p>
                <a:endParaRPr lang="en-IN" sz="2000" baseline="-25000" dirty="0"/>
              </a:p>
            </p:txBody>
          </p:sp>
        </mc:Choice>
        <mc:Fallback>
          <p:sp>
            <p:nvSpPr>
              <p:cNvPr id="12" name="TextBox 11">
                <a:extLst>
                  <a:ext uri="{FF2B5EF4-FFF2-40B4-BE49-F238E27FC236}">
                    <a16:creationId xmlns:a16="http://schemas.microsoft.com/office/drawing/2014/main" id="{8F79AD8A-16BD-CBA6-975C-FADACB3301C4}"/>
                  </a:ext>
                </a:extLst>
              </p:cNvPr>
              <p:cNvSpPr txBox="1">
                <a:spLocks noRot="1" noChangeAspect="1" noMove="1" noResize="1" noEditPoints="1" noAdjustHandles="1" noChangeArrowheads="1" noChangeShapeType="1" noTextEdit="1"/>
              </p:cNvSpPr>
              <p:nvPr/>
            </p:nvSpPr>
            <p:spPr>
              <a:xfrm>
                <a:off x="5715000" y="3404924"/>
                <a:ext cx="2132041" cy="816506"/>
              </a:xfrm>
              <a:prstGeom prst="rect">
                <a:avLst/>
              </a:prstGeom>
              <a:blipFill>
                <a:blip r:embed="rId6"/>
                <a:stretch>
                  <a:fillRect t="-735"/>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8190055-66E7-2C70-7CC5-37655A0044D7}"/>
                  </a:ext>
                </a:extLst>
              </p:cNvPr>
              <p:cNvSpPr txBox="1"/>
              <p:nvPr/>
            </p:nvSpPr>
            <p:spPr>
              <a:xfrm>
                <a:off x="5486400" y="4774479"/>
                <a:ext cx="2541409" cy="876843"/>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r>
                  <a:rPr lang="en-IN" sz="2800" dirty="0"/>
                  <a:t>   Z</a:t>
                </a:r>
                <a:r>
                  <a:rPr lang="en-IN" sz="2800" baseline="-25000" dirty="0"/>
                  <a:t>0</a:t>
                </a:r>
                <a:r>
                  <a:rPr lang="en-IN" sz="2800" dirty="0"/>
                  <a:t>= </a:t>
                </a:r>
                <a14:m>
                  <m:oMath xmlns:m="http://schemas.openxmlformats.org/officeDocument/2006/math">
                    <m:rad>
                      <m:radPr>
                        <m:degHide m:val="on"/>
                        <m:ctrlPr>
                          <a:rPr lang="en-IN" sz="2800" i="1" smtClean="0">
                            <a:latin typeface="Cambria Math" panose="02040503050406030204" pitchFamily="18" charset="0"/>
                          </a:rPr>
                        </m:ctrlPr>
                      </m:radPr>
                      <m:deg/>
                      <m:e>
                        <m:f>
                          <m:fPr>
                            <m:ctrlPr>
                              <a:rPr lang="en-IN" sz="2800" i="1" smtClean="0">
                                <a:latin typeface="Cambria Math" panose="02040503050406030204" pitchFamily="18" charset="0"/>
                              </a:rPr>
                            </m:ctrlPr>
                          </m:fPr>
                          <m:num>
                            <m:d>
                              <m:dPr>
                                <m:ctrlPr>
                                  <a:rPr lang="en-US" sz="2800" i="1">
                                    <a:latin typeface="Cambria Math" panose="02040503050406030204" pitchFamily="18" charset="0"/>
                                  </a:rPr>
                                </m:ctrlPr>
                              </m:dPr>
                              <m:e>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𝜔</m:t>
                                </m:r>
                                <m:r>
                                  <a:rPr lang="en-US" sz="2800" i="1">
                                    <a:latin typeface="Cambria Math" panose="02040503050406030204" pitchFamily="18" charset="0"/>
                                  </a:rPr>
                                  <m:t>𝐿</m:t>
                                </m:r>
                              </m:e>
                            </m:d>
                          </m:num>
                          <m:den>
                            <m:d>
                              <m:dPr>
                                <m:ctrlPr>
                                  <a:rPr lang="en-US" sz="2800" i="1">
                                    <a:latin typeface="Cambria Math" panose="02040503050406030204" pitchFamily="18" charset="0"/>
                                  </a:rPr>
                                </m:ctrlPr>
                              </m:dPr>
                              <m:e>
                                <m:r>
                                  <a:rPr lang="en-US" sz="2800" i="1">
                                    <a:latin typeface="Cambria Math" panose="02040503050406030204" pitchFamily="18" charset="0"/>
                                  </a:rPr>
                                  <m:t>𝐺</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𝜔</m:t>
                                </m:r>
                                <m:r>
                                  <a:rPr lang="en-US" sz="2800" i="1">
                                    <a:latin typeface="Cambria Math" panose="02040503050406030204" pitchFamily="18" charset="0"/>
                                  </a:rPr>
                                  <m:t>𝐶</m:t>
                                </m:r>
                              </m:e>
                            </m:d>
                          </m:den>
                        </m:f>
                      </m:e>
                    </m:rad>
                  </m:oMath>
                </a14:m>
                <a:endParaRPr lang="en-IN" sz="2400" baseline="-25000" dirty="0"/>
              </a:p>
            </p:txBody>
          </p:sp>
        </mc:Choice>
        <mc:Fallback>
          <p:sp>
            <p:nvSpPr>
              <p:cNvPr id="13" name="TextBox 12">
                <a:extLst>
                  <a:ext uri="{FF2B5EF4-FFF2-40B4-BE49-F238E27FC236}">
                    <a16:creationId xmlns:a16="http://schemas.microsoft.com/office/drawing/2014/main" id="{C8190055-66E7-2C70-7CC5-37655A0044D7}"/>
                  </a:ext>
                </a:extLst>
              </p:cNvPr>
              <p:cNvSpPr txBox="1">
                <a:spLocks noRot="1" noChangeAspect="1" noMove="1" noResize="1" noEditPoints="1" noAdjustHandles="1" noChangeArrowheads="1" noChangeShapeType="1" noTextEdit="1"/>
              </p:cNvSpPr>
              <p:nvPr/>
            </p:nvSpPr>
            <p:spPr>
              <a:xfrm>
                <a:off x="5486400" y="4774479"/>
                <a:ext cx="2541409" cy="876843"/>
              </a:xfrm>
              <a:prstGeom prst="rect">
                <a:avLst/>
              </a:prstGeom>
              <a:blipFill>
                <a:blip r:embed="rId7"/>
                <a:stretch>
                  <a:fillRect b="-680"/>
                </a:stretch>
              </a:blipFill>
              <a:ln/>
            </p:spPr>
            <p:txBody>
              <a:bodyPr/>
              <a:lstStyle/>
              <a:p>
                <a:r>
                  <a:rPr lang="en-IN">
                    <a:noFill/>
                  </a:rPr>
                  <a:t> </a:t>
                </a:r>
              </a:p>
            </p:txBody>
          </p:sp>
        </mc:Fallback>
      </mc:AlternateContent>
      <p:sp>
        <p:nvSpPr>
          <p:cNvPr id="14" name="TextBox 13">
            <a:extLst>
              <a:ext uri="{FF2B5EF4-FFF2-40B4-BE49-F238E27FC236}">
                <a16:creationId xmlns:a16="http://schemas.microsoft.com/office/drawing/2014/main" id="{3EF18A2D-D4BE-1CF8-45AB-2FB47D00D8B5}"/>
              </a:ext>
            </a:extLst>
          </p:cNvPr>
          <p:cNvSpPr txBox="1"/>
          <p:nvPr/>
        </p:nvSpPr>
        <p:spPr>
          <a:xfrm>
            <a:off x="121388" y="214303"/>
            <a:ext cx="8901224"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wave propagates in the +z direction with an amplitude V</a:t>
            </a:r>
            <a:r>
              <a:rPr lang="en-US" sz="2000" baseline="-25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 = V</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at z = 0 (and V = V</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at z = 0, t = 0 for y = 0). The propagation constant for the uniform plane wave is: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6497032-36E0-E750-2792-AEDE4E812E99}"/>
                  </a:ext>
                </a:extLst>
              </p:cNvPr>
              <p:cNvSpPr txBox="1"/>
              <p:nvPr/>
            </p:nvSpPr>
            <p:spPr>
              <a:xfrm>
                <a:off x="2766523" y="1000348"/>
                <a:ext cx="3610953" cy="4472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𝑗𝑘</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i="1">
                              <a:latin typeface="Cambria Math" panose="02040503050406030204" pitchFamily="18" charset="0"/>
                            </a:rPr>
                            <m:t>𝑗</m:t>
                          </m:r>
                          <m:r>
                            <a:rPr lang="en-US" sz="2400" i="1">
                              <a:latin typeface="Cambria Math" panose="02040503050406030204" pitchFamily="18" charset="0"/>
                            </a:rPr>
                            <m:t>𝜔𝜇</m:t>
                          </m:r>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𝜔𝜖</m:t>
                          </m:r>
                          <m:r>
                            <a:rPr lang="en-US" sz="2400" b="0" i="1" smtClean="0">
                              <a:latin typeface="Cambria Math" panose="02040503050406030204" pitchFamily="18" charset="0"/>
                            </a:rPr>
                            <m:t>′)</m:t>
                          </m:r>
                        </m:e>
                      </m:rad>
                    </m:oMath>
                  </m:oMathPara>
                </a14:m>
                <a:endParaRPr lang="en-IN" baseline="-25000" dirty="0"/>
              </a:p>
            </p:txBody>
          </p:sp>
        </mc:Choice>
        <mc:Fallback>
          <p:sp>
            <p:nvSpPr>
              <p:cNvPr id="15" name="TextBox 14">
                <a:extLst>
                  <a:ext uri="{FF2B5EF4-FFF2-40B4-BE49-F238E27FC236}">
                    <a16:creationId xmlns:a16="http://schemas.microsoft.com/office/drawing/2014/main" id="{F6497032-36E0-E750-2792-AEDE4E812E99}"/>
                  </a:ext>
                </a:extLst>
              </p:cNvPr>
              <p:cNvSpPr txBox="1">
                <a:spLocks noRot="1" noChangeAspect="1" noMove="1" noResize="1" noEditPoints="1" noAdjustHandles="1" noChangeArrowheads="1" noChangeShapeType="1" noTextEdit="1"/>
              </p:cNvSpPr>
              <p:nvPr/>
            </p:nvSpPr>
            <p:spPr>
              <a:xfrm>
                <a:off x="2766523" y="1000348"/>
                <a:ext cx="3610953" cy="447238"/>
              </a:xfrm>
              <a:prstGeom prst="rect">
                <a:avLst/>
              </a:prstGeom>
              <a:blipFill>
                <a:blip r:embed="rId8"/>
                <a:stretch>
                  <a:fillRect b="-2740"/>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1990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60523C-58F2-5192-43C4-138FC50BF367}"/>
              </a:ext>
            </a:extLst>
          </p:cNvPr>
          <p:cNvCxnSpPr>
            <a:cxnSpLocks/>
          </p:cNvCxnSpPr>
          <p:nvPr/>
        </p:nvCxnSpPr>
        <p:spPr>
          <a:xfrm flipH="1">
            <a:off x="4343400" y="381000"/>
            <a:ext cx="4430" cy="4773669"/>
          </a:xfrm>
          <a:prstGeom prst="line">
            <a:avLst/>
          </a:prstGeom>
        </p:spPr>
        <p:style>
          <a:lnRef idx="2">
            <a:schemeClr val="accent1"/>
          </a:lnRef>
          <a:fillRef idx="0">
            <a:schemeClr val="accent1"/>
          </a:fillRef>
          <a:effectRef idx="1">
            <a:schemeClr val="accent1"/>
          </a:effectRef>
          <a:fontRef idx="minor">
            <a:schemeClr val="tx1"/>
          </a:fontRef>
        </p:style>
      </p:cxnSp>
      <p:sp>
        <p:nvSpPr>
          <p:cNvPr id="5" name="Arrow: Right 4">
            <a:extLst>
              <a:ext uri="{FF2B5EF4-FFF2-40B4-BE49-F238E27FC236}">
                <a16:creationId xmlns:a16="http://schemas.microsoft.com/office/drawing/2014/main" id="{2FCED4CF-1382-5474-C88E-58527E9941E2}"/>
              </a:ext>
            </a:extLst>
          </p:cNvPr>
          <p:cNvSpPr/>
          <p:nvPr/>
        </p:nvSpPr>
        <p:spPr>
          <a:xfrm>
            <a:off x="4228214" y="2172163"/>
            <a:ext cx="3810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BAAB033-7501-15D0-AFA0-A6D4AA2E1E11}"/>
              </a:ext>
            </a:extLst>
          </p:cNvPr>
          <p:cNvPicPr>
            <a:picLocks noChangeAspect="1"/>
          </p:cNvPicPr>
          <p:nvPr/>
        </p:nvPicPr>
        <p:blipFill>
          <a:blip r:embed="rId2"/>
          <a:stretch>
            <a:fillRect/>
          </a:stretch>
        </p:blipFill>
        <p:spPr>
          <a:xfrm>
            <a:off x="566403" y="400493"/>
            <a:ext cx="3370695" cy="3543340"/>
          </a:xfrm>
          <a:prstGeom prst="rect">
            <a:avLst/>
          </a:prstGeom>
        </p:spPr>
      </p:pic>
      <p:cxnSp>
        <p:nvCxnSpPr>
          <p:cNvPr id="15" name="Straight Connector 14">
            <a:extLst>
              <a:ext uri="{FF2B5EF4-FFF2-40B4-BE49-F238E27FC236}">
                <a16:creationId xmlns:a16="http://schemas.microsoft.com/office/drawing/2014/main" id="{16C3E7A6-6E7E-281B-BC8E-E926490C8332}"/>
              </a:ext>
            </a:extLst>
          </p:cNvPr>
          <p:cNvCxnSpPr/>
          <p:nvPr/>
        </p:nvCxnSpPr>
        <p:spPr>
          <a:xfrm>
            <a:off x="5334000" y="1143000"/>
            <a:ext cx="2514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366D5C5-60AC-9B03-5646-BD3D1357DC04}"/>
              </a:ext>
            </a:extLst>
          </p:cNvPr>
          <p:cNvCxnSpPr/>
          <p:nvPr/>
        </p:nvCxnSpPr>
        <p:spPr>
          <a:xfrm>
            <a:off x="5410200" y="1905000"/>
            <a:ext cx="2514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FFC80C3-F1B4-3CCC-D9EB-5A53B4BC8927}"/>
              </a:ext>
            </a:extLst>
          </p:cNvPr>
          <p:cNvPicPr>
            <a:picLocks noChangeAspect="1"/>
          </p:cNvPicPr>
          <p:nvPr/>
        </p:nvPicPr>
        <p:blipFill>
          <a:blip r:embed="rId3"/>
          <a:stretch>
            <a:fillRect/>
          </a:stretch>
        </p:blipFill>
        <p:spPr>
          <a:xfrm>
            <a:off x="7924800" y="1337377"/>
            <a:ext cx="352425" cy="266700"/>
          </a:xfrm>
          <a:prstGeom prst="rect">
            <a:avLst/>
          </a:prstGeom>
        </p:spPr>
      </p:pic>
      <p:pic>
        <p:nvPicPr>
          <p:cNvPr id="20" name="Picture 19">
            <a:extLst>
              <a:ext uri="{FF2B5EF4-FFF2-40B4-BE49-F238E27FC236}">
                <a16:creationId xmlns:a16="http://schemas.microsoft.com/office/drawing/2014/main" id="{2B62FCE6-5A47-CD08-95AD-15B0EC25EB89}"/>
              </a:ext>
            </a:extLst>
          </p:cNvPr>
          <p:cNvPicPr>
            <a:picLocks noChangeAspect="1"/>
          </p:cNvPicPr>
          <p:nvPr/>
        </p:nvPicPr>
        <p:blipFill>
          <a:blip r:embed="rId4"/>
          <a:stretch>
            <a:fillRect/>
          </a:stretch>
        </p:blipFill>
        <p:spPr>
          <a:xfrm>
            <a:off x="6396037" y="1337377"/>
            <a:ext cx="390525" cy="314325"/>
          </a:xfrm>
          <a:prstGeom prst="rect">
            <a:avLst/>
          </a:prstGeom>
        </p:spPr>
      </p:pic>
      <p:pic>
        <p:nvPicPr>
          <p:cNvPr id="23" name="Picture 22">
            <a:extLst>
              <a:ext uri="{FF2B5EF4-FFF2-40B4-BE49-F238E27FC236}">
                <a16:creationId xmlns:a16="http://schemas.microsoft.com/office/drawing/2014/main" id="{6AA4E8F8-D057-5500-B726-ADE8BF4C4C31}"/>
              </a:ext>
            </a:extLst>
          </p:cNvPr>
          <p:cNvPicPr>
            <a:picLocks noChangeAspect="1"/>
          </p:cNvPicPr>
          <p:nvPr/>
        </p:nvPicPr>
        <p:blipFill>
          <a:blip r:embed="rId5"/>
          <a:stretch>
            <a:fillRect/>
          </a:stretch>
        </p:blipFill>
        <p:spPr>
          <a:xfrm>
            <a:off x="7010400" y="2034474"/>
            <a:ext cx="266700" cy="342900"/>
          </a:xfrm>
          <a:prstGeom prst="rect">
            <a:avLst/>
          </a:prstGeom>
        </p:spPr>
      </p:pic>
      <p:sp>
        <p:nvSpPr>
          <p:cNvPr id="24" name="Arrow: Bent 23">
            <a:extLst>
              <a:ext uri="{FF2B5EF4-FFF2-40B4-BE49-F238E27FC236}">
                <a16:creationId xmlns:a16="http://schemas.microsoft.com/office/drawing/2014/main" id="{C6217BE5-6F01-165D-0543-7AC39BD0A785}"/>
              </a:ext>
            </a:extLst>
          </p:cNvPr>
          <p:cNvSpPr/>
          <p:nvPr/>
        </p:nvSpPr>
        <p:spPr>
          <a:xfrm>
            <a:off x="7343775" y="1604077"/>
            <a:ext cx="352425" cy="720486"/>
          </a:xfrm>
          <a:prstGeom prst="ben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44D3A54-B067-E3B4-CE02-5F90239FD0C2}"/>
                  </a:ext>
                </a:extLst>
              </p:cNvPr>
              <p:cNvSpPr txBox="1"/>
              <p:nvPr/>
            </p:nvSpPr>
            <p:spPr>
              <a:xfrm>
                <a:off x="930620" y="4351764"/>
                <a:ext cx="2712692" cy="914353"/>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m:rPr>
                        <m:sty m:val="p"/>
                      </m:rPr>
                      <a:rPr lang="en-US" sz="3600" b="0" i="0" smtClean="0">
                        <a:latin typeface="Cambria Math" panose="02040503050406030204" pitchFamily="18" charset="0"/>
                        <a:ea typeface="Cambria Math" panose="02040503050406030204" pitchFamily="18" charset="0"/>
                      </a:rPr>
                      <m:t>Γ</m:t>
                    </m:r>
                    <m:r>
                      <a:rPr lang="en-US" sz="3600" b="0" i="1" baseline="-25000">
                        <a:latin typeface="Cambria Math" panose="02040503050406030204" pitchFamily="18" charset="0"/>
                      </a:rPr>
                      <m:t> </m:t>
                    </m:r>
                  </m:oMath>
                </a14:m>
                <a:r>
                  <a:rPr lang="en-IN" sz="3600" dirty="0">
                    <a:latin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mbria Math" panose="02040503050406030204" pitchFamily="18" charset="0"/>
                    <a:cs typeface="Calibri Light" panose="020F0302020204030204" pitchFamily="34"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sSubSup>
                          <m:sSubSupPr>
                            <m:ctrlPr>
                              <a:rPr lang="en-US" sz="3600" i="1" smtClean="0">
                                <a:latin typeface="Cambria Math" panose="02040503050406030204" pitchFamily="18" charset="0"/>
                                <a:ea typeface="Cambria Math" panose="02040503050406030204" pitchFamily="18" charset="0"/>
                              </a:rPr>
                            </m:ctrlPr>
                          </m:sSubSupPr>
                          <m:e>
                            <m:r>
                              <a:rPr lang="en-US" sz="3600" b="0" i="1" smtClean="0">
                                <a:latin typeface="Cambria Math" panose="02040503050406030204" pitchFamily="18" charset="0"/>
                                <a:ea typeface="Cambria Math" panose="02040503050406030204" pitchFamily="18" charset="0"/>
                              </a:rPr>
                              <m:t>𝐸</m:t>
                            </m:r>
                          </m:e>
                          <m:sub>
                            <m:r>
                              <a:rPr lang="en-US" sz="3600" b="0" i="1" smtClean="0">
                                <a:latin typeface="Cambria Math" panose="02040503050406030204" pitchFamily="18" charset="0"/>
                                <a:ea typeface="Cambria Math" panose="02040503050406030204" pitchFamily="18" charset="0"/>
                              </a:rPr>
                              <m:t>𝑥</m:t>
                            </m:r>
                            <m:r>
                              <a:rPr lang="en-US" sz="3600" b="0" i="1" smtClean="0">
                                <a:latin typeface="Cambria Math" panose="02040503050406030204" pitchFamily="18" charset="0"/>
                                <a:ea typeface="Cambria Math" panose="02040503050406030204" pitchFamily="18" charset="0"/>
                              </a:rPr>
                              <m:t>0</m:t>
                            </m:r>
                          </m:sub>
                          <m:sup>
                            <m:r>
                              <a:rPr lang="en-US" sz="3600" b="0" i="1" smtClean="0">
                                <a:latin typeface="Cambria Math" panose="02040503050406030204" pitchFamily="18" charset="0"/>
                                <a:ea typeface="Cambria Math" panose="02040503050406030204" pitchFamily="18" charset="0"/>
                              </a:rPr>
                              <m:t>−</m:t>
                            </m:r>
                          </m:sup>
                        </m:sSubSup>
                      </m:num>
                      <m:den>
                        <m:sSubSup>
                          <m:sSubSupPr>
                            <m:ctrlPr>
                              <a:rPr lang="en-US" sz="3600" i="1">
                                <a:latin typeface="Cambria Math" panose="02040503050406030204" pitchFamily="18" charset="0"/>
                                <a:ea typeface="Cambria Math" panose="02040503050406030204" pitchFamily="18" charset="0"/>
                              </a:rPr>
                            </m:ctrlPr>
                          </m:sSubSupPr>
                          <m:e>
                            <m:r>
                              <a:rPr lang="en-US" sz="3600" b="0" i="1">
                                <a:latin typeface="Cambria Math" panose="02040503050406030204" pitchFamily="18" charset="0"/>
                                <a:ea typeface="Cambria Math" panose="02040503050406030204" pitchFamily="18" charset="0"/>
                              </a:rPr>
                              <m:t>𝐸</m:t>
                            </m:r>
                          </m:e>
                          <m:sub>
                            <m:r>
                              <a:rPr lang="en-US" sz="3600" b="0" i="1">
                                <a:latin typeface="Cambria Math" panose="02040503050406030204" pitchFamily="18" charset="0"/>
                                <a:ea typeface="Cambria Math" panose="02040503050406030204" pitchFamily="18" charset="0"/>
                              </a:rPr>
                              <m:t>𝑥</m:t>
                            </m:r>
                            <m:r>
                              <a:rPr lang="en-US" sz="3600" b="0" i="1">
                                <a:latin typeface="Cambria Math" panose="02040503050406030204" pitchFamily="18" charset="0"/>
                                <a:ea typeface="Cambria Math" panose="02040503050406030204" pitchFamily="18" charset="0"/>
                              </a:rPr>
                              <m:t>0</m:t>
                            </m:r>
                          </m:sub>
                          <m:sup>
                            <m:r>
                              <a:rPr lang="en-US" sz="3600" b="0" i="1" smtClean="0">
                                <a:latin typeface="Cambria Math" panose="02040503050406030204" pitchFamily="18" charset="0"/>
                                <a:ea typeface="Cambria Math" panose="02040503050406030204" pitchFamily="18" charset="0"/>
                              </a:rPr>
                              <m:t>+</m:t>
                            </m:r>
                          </m:sup>
                        </m:sSubSup>
                      </m:den>
                    </m:f>
                  </m:oMath>
                </a14:m>
                <a:r>
                  <a:rPr lang="en-IN" sz="3600" dirty="0">
                    <a:latin typeface="Calibri Light" panose="020F0302020204030204" pitchFamily="34" charset="0"/>
                    <a:cs typeface="Calibri Light" panose="020F0302020204030204" pitchFamily="34" charset="0"/>
                  </a:rPr>
                  <a:t>=  </a:t>
                </a:r>
                <a14:m>
                  <m:oMath xmlns:m="http://schemas.openxmlformats.org/officeDocument/2006/math">
                    <m:f>
                      <m:fPr>
                        <m:ctrlPr>
                          <a:rPr lang="en-US" sz="3200" i="1">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1</m:t>
                        </m:r>
                      </m:num>
                      <m:den>
                        <m:r>
                          <a:rPr lang="en-US" sz="3200" b="0" i="1">
                            <a:latin typeface="Cambria Math" panose="02040503050406030204" pitchFamily="18" charset="0"/>
                            <a:ea typeface="Cambria Math" panose="02040503050406030204" pitchFamily="18" charset="0"/>
                          </a:rPr>
                          <m:t>𝜂</m:t>
                        </m:r>
                        <m:r>
                          <a:rPr lang="en-US" sz="3200" b="0" i="1" baseline="-2500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1</m:t>
                        </m:r>
                      </m:den>
                    </m:f>
                    <m:r>
                      <a:rPr lang="en-US" sz="3200" b="0" i="1">
                        <a:latin typeface="Cambria Math" panose="02040503050406030204" pitchFamily="18" charset="0"/>
                        <a:ea typeface="Cambria Math" panose="02040503050406030204" pitchFamily="18" charset="0"/>
                      </a:rPr>
                      <m:t> </m:t>
                    </m:r>
                  </m:oMath>
                </a14:m>
                <a:endParaRPr lang="en-IN" sz="2000" baseline="-25000" dirty="0">
                  <a:latin typeface="Calibri Light" panose="020F0302020204030204" pitchFamily="34" charset="0"/>
                  <a:cs typeface="Calibri Light" panose="020F0302020204030204" pitchFamily="34" charset="0"/>
                </a:endParaRPr>
              </a:p>
            </p:txBody>
          </p:sp>
        </mc:Choice>
        <mc:Fallback>
          <p:sp>
            <p:nvSpPr>
              <p:cNvPr id="2" name="TextBox 1">
                <a:extLst>
                  <a:ext uri="{FF2B5EF4-FFF2-40B4-BE49-F238E27FC236}">
                    <a16:creationId xmlns:a16="http://schemas.microsoft.com/office/drawing/2014/main" id="{B44D3A54-B067-E3B4-CE02-5F90239FD0C2}"/>
                  </a:ext>
                </a:extLst>
              </p:cNvPr>
              <p:cNvSpPr txBox="1">
                <a:spLocks noRot="1" noChangeAspect="1" noMove="1" noResize="1" noEditPoints="1" noAdjustHandles="1" noChangeArrowheads="1" noChangeShapeType="1" noTextEdit="1"/>
              </p:cNvSpPr>
              <p:nvPr/>
            </p:nvSpPr>
            <p:spPr>
              <a:xfrm>
                <a:off x="930620" y="4351764"/>
                <a:ext cx="2712692" cy="914353"/>
              </a:xfrm>
              <a:prstGeom prst="rect">
                <a:avLst/>
              </a:prstGeom>
              <a:blipFill>
                <a:blip r:embed="rId6"/>
                <a:stretch>
                  <a:fillRect b="-3268"/>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AA7A3D-57C9-764A-37A4-0D13C59CF65B}"/>
                  </a:ext>
                </a:extLst>
              </p:cNvPr>
              <p:cNvSpPr txBox="1"/>
              <p:nvPr/>
            </p:nvSpPr>
            <p:spPr>
              <a:xfrm>
                <a:off x="5164261" y="4361575"/>
                <a:ext cx="2712692" cy="894732"/>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m:rPr>
                        <m:sty m:val="p"/>
                      </m:rPr>
                      <a:rPr lang="en-US" sz="3600" b="0" i="0" smtClean="0">
                        <a:latin typeface="Cambria Math" panose="02040503050406030204" pitchFamily="18" charset="0"/>
                        <a:ea typeface="Cambria Math" panose="02040503050406030204" pitchFamily="18" charset="0"/>
                      </a:rPr>
                      <m:t>Γ</m:t>
                    </m:r>
                    <m:r>
                      <a:rPr lang="en-US" sz="3600" i="1" baseline="-25000">
                        <a:latin typeface="Cambria Math" panose="02040503050406030204" pitchFamily="18" charset="0"/>
                      </a:rPr>
                      <m:t> </m:t>
                    </m:r>
                  </m:oMath>
                </a14:m>
                <a:r>
                  <a:rPr lang="en-IN" sz="3600" dirty="0"/>
                  <a:t>=</a:t>
                </a:r>
                <a:r>
                  <a:rPr lang="en-US" sz="3600" dirty="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sSubSup>
                          <m:sSubSupPr>
                            <m:ctrlPr>
                              <a:rPr lang="en-US" sz="3600" i="1" smtClean="0">
                                <a:latin typeface="Cambria Math" panose="02040503050406030204" pitchFamily="18" charset="0"/>
                                <a:ea typeface="Cambria Math" panose="02040503050406030204" pitchFamily="18" charset="0"/>
                              </a:rPr>
                            </m:ctrlPr>
                          </m:sSubSupPr>
                          <m:e>
                            <m:r>
                              <a:rPr lang="en-US" sz="3600" b="0" i="1" smtClean="0">
                                <a:latin typeface="Cambria Math" panose="02040503050406030204" pitchFamily="18" charset="0"/>
                                <a:ea typeface="Cambria Math" panose="02040503050406030204" pitchFamily="18" charset="0"/>
                              </a:rPr>
                              <m:t>𝑉</m:t>
                            </m:r>
                          </m:e>
                          <m:sub>
                            <m:r>
                              <a:rPr lang="en-US" sz="3600" b="0" i="1" smtClean="0">
                                <a:latin typeface="Cambria Math" panose="02040503050406030204" pitchFamily="18" charset="0"/>
                                <a:ea typeface="Cambria Math" panose="02040503050406030204" pitchFamily="18" charset="0"/>
                              </a:rPr>
                              <m:t>0</m:t>
                            </m:r>
                          </m:sub>
                          <m:sup>
                            <m:r>
                              <a:rPr lang="en-US" sz="3600" b="0" i="1" smtClean="0">
                                <a:latin typeface="Cambria Math" panose="02040503050406030204" pitchFamily="18" charset="0"/>
                                <a:ea typeface="Cambria Math" panose="02040503050406030204" pitchFamily="18" charset="0"/>
                              </a:rPr>
                              <m:t>−</m:t>
                            </m:r>
                          </m:sup>
                        </m:sSubSup>
                      </m:num>
                      <m:den>
                        <m:sSubSup>
                          <m:sSubSupPr>
                            <m:ctrlPr>
                              <a:rPr lang="en-US" sz="3600" i="1">
                                <a:latin typeface="Cambria Math" panose="02040503050406030204" pitchFamily="18" charset="0"/>
                                <a:ea typeface="Cambria Math" panose="02040503050406030204" pitchFamily="18" charset="0"/>
                              </a:rPr>
                            </m:ctrlPr>
                          </m:sSubSupPr>
                          <m:e>
                            <m:r>
                              <a:rPr lang="en-US" sz="3600" b="0" i="1" smtClean="0">
                                <a:latin typeface="Cambria Math" panose="02040503050406030204" pitchFamily="18" charset="0"/>
                                <a:ea typeface="Cambria Math" panose="02040503050406030204" pitchFamily="18" charset="0"/>
                              </a:rPr>
                              <m:t>𝑉</m:t>
                            </m:r>
                          </m:e>
                          <m:sub>
                            <m:r>
                              <a:rPr lang="en-US" sz="3600" i="1">
                                <a:latin typeface="Cambria Math" panose="02040503050406030204" pitchFamily="18" charset="0"/>
                                <a:ea typeface="Cambria Math" panose="02040503050406030204" pitchFamily="18" charset="0"/>
                              </a:rPr>
                              <m:t>0</m:t>
                            </m:r>
                          </m:sub>
                          <m:sup>
                            <m:r>
                              <a:rPr lang="en-US" sz="3600" b="0" i="1" smtClean="0">
                                <a:latin typeface="Cambria Math" panose="02040503050406030204" pitchFamily="18" charset="0"/>
                                <a:ea typeface="Cambria Math" panose="02040503050406030204" pitchFamily="18" charset="0"/>
                              </a:rPr>
                              <m:t>+</m:t>
                            </m:r>
                          </m:sup>
                        </m:sSubSup>
                      </m:den>
                    </m:f>
                  </m:oMath>
                </a14:m>
                <a:r>
                  <a:rPr lang="en-IN" sz="3600" dirty="0"/>
                  <a:t> =  </a:t>
                </a:r>
                <a14:m>
                  <m:oMath xmlns:m="http://schemas.openxmlformats.org/officeDocument/2006/math">
                    <m:f>
                      <m:fPr>
                        <m:ctrlPr>
                          <a:rPr lang="en-US" sz="3200" i="1">
                            <a:latin typeface="Cambria Math" panose="02040503050406030204" pitchFamily="18" charset="0"/>
                            <a:ea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1</m:t>
                        </m:r>
                      </m:num>
                      <m:den>
                        <m:r>
                          <a:rPr lang="en-US" sz="3200" i="1">
                            <a:latin typeface="Cambria Math" panose="02040503050406030204" pitchFamily="18" charset="0"/>
                            <a:ea typeface="Cambria Math" panose="02040503050406030204" pitchFamily="18" charset="0"/>
                          </a:rPr>
                          <m:t>𝜂</m:t>
                        </m:r>
                        <m:r>
                          <a:rPr lang="en-US" sz="3200" i="1" baseline="-2500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𝜂</m:t>
                        </m:r>
                        <m:r>
                          <a:rPr lang="en-US" sz="3200" b="0" i="1" baseline="-25000" smtClean="0">
                            <a:latin typeface="Cambria Math" panose="02040503050406030204" pitchFamily="18" charset="0"/>
                            <a:ea typeface="Cambria Math" panose="02040503050406030204" pitchFamily="18" charset="0"/>
                          </a:rPr>
                          <m:t>1</m:t>
                        </m:r>
                      </m:den>
                    </m:f>
                    <m:r>
                      <a:rPr lang="en-US" sz="3200" i="1">
                        <a:latin typeface="Cambria Math" panose="02040503050406030204" pitchFamily="18" charset="0"/>
                        <a:ea typeface="Cambria Math" panose="02040503050406030204" pitchFamily="18" charset="0"/>
                      </a:rPr>
                      <m:t> </m:t>
                    </m:r>
                  </m:oMath>
                </a14:m>
                <a:endParaRPr lang="en-IN" sz="2000" baseline="-25000" dirty="0"/>
              </a:p>
            </p:txBody>
          </p:sp>
        </mc:Choice>
        <mc:Fallback>
          <p:sp>
            <p:nvSpPr>
              <p:cNvPr id="6" name="TextBox 5">
                <a:extLst>
                  <a:ext uri="{FF2B5EF4-FFF2-40B4-BE49-F238E27FC236}">
                    <a16:creationId xmlns:a16="http://schemas.microsoft.com/office/drawing/2014/main" id="{ACAA7A3D-57C9-764A-37A4-0D13C59CF65B}"/>
                  </a:ext>
                </a:extLst>
              </p:cNvPr>
              <p:cNvSpPr txBox="1">
                <a:spLocks noRot="1" noChangeAspect="1" noMove="1" noResize="1" noEditPoints="1" noAdjustHandles="1" noChangeArrowheads="1" noChangeShapeType="1" noTextEdit="1"/>
              </p:cNvSpPr>
              <p:nvPr/>
            </p:nvSpPr>
            <p:spPr>
              <a:xfrm>
                <a:off x="5164261" y="4361575"/>
                <a:ext cx="2712692" cy="894732"/>
              </a:xfrm>
              <a:prstGeom prst="rect">
                <a:avLst/>
              </a:prstGeom>
              <a:blipFill>
                <a:blip r:embed="rId7"/>
                <a:stretch>
                  <a:fillRect b="-6667"/>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2BA96FD-7DA5-EB9A-80CF-CD5D9C26BA97}"/>
                  </a:ext>
                </a:extLst>
              </p:cNvPr>
              <p:cNvSpPr txBox="1"/>
              <p:nvPr/>
            </p:nvSpPr>
            <p:spPr>
              <a:xfrm>
                <a:off x="2571514" y="5674048"/>
                <a:ext cx="3815663" cy="1081771"/>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 xmlns:m="http://schemas.openxmlformats.org/officeDocument/2006/math">
                    <m:r>
                      <a:rPr lang="en-US" sz="3600" b="0" i="0" smtClean="0">
                        <a:latin typeface="Cambria Math" panose="02040503050406030204" pitchFamily="18" charset="0"/>
                        <a:ea typeface="Cambria Math" panose="02040503050406030204" pitchFamily="18" charset="0"/>
                      </a:rPr>
                      <m:t> </m:t>
                    </m:r>
                    <m:r>
                      <m:rPr>
                        <m:sty m:val="p"/>
                      </m:rPr>
                      <a:rPr lang="en-US" sz="3600" b="0" i="0" smtClean="0">
                        <a:latin typeface="Cambria Math" panose="02040503050406030204" pitchFamily="18" charset="0"/>
                        <a:ea typeface="Cambria Math" panose="02040503050406030204" pitchFamily="18" charset="0"/>
                      </a:rPr>
                      <m:t>s</m:t>
                    </m:r>
                    <m:r>
                      <a:rPr lang="en-US" sz="3600" i="1" baseline="-25000">
                        <a:latin typeface="Cambria Math" panose="02040503050406030204" pitchFamily="18" charset="0"/>
                      </a:rPr>
                      <m:t> </m:t>
                    </m:r>
                  </m:oMath>
                </a14:m>
                <a:r>
                  <a:rPr lang="en-IN" sz="3600" dirty="0"/>
                  <a:t>=</a:t>
                </a:r>
                <a:r>
                  <a:rPr lang="en-US" sz="3600" dirty="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𝑉</m:t>
                        </m:r>
                        <m:r>
                          <a:rPr lang="en-US" sz="3600" b="0" i="1" baseline="-25000" smtClean="0">
                            <a:latin typeface="Cambria Math" panose="02040503050406030204" pitchFamily="18" charset="0"/>
                            <a:ea typeface="Cambria Math" panose="02040503050406030204" pitchFamily="18" charset="0"/>
                          </a:rPr>
                          <m:t>𝑚𝑎𝑥</m:t>
                        </m:r>
                      </m:num>
                      <m:den>
                        <m:r>
                          <a:rPr lang="en-US" sz="3600" i="1" smtClean="0">
                            <a:latin typeface="Cambria Math" panose="02040503050406030204" pitchFamily="18" charset="0"/>
                            <a:ea typeface="Cambria Math" panose="02040503050406030204" pitchFamily="18" charset="0"/>
                          </a:rPr>
                          <m:t>𝑉</m:t>
                        </m:r>
                        <m:r>
                          <a:rPr lang="en-US" sz="3600" b="0" i="1" baseline="-25000" smtClean="0">
                            <a:latin typeface="Cambria Math" panose="02040503050406030204" pitchFamily="18" charset="0"/>
                            <a:ea typeface="Cambria Math" panose="02040503050406030204" pitchFamily="18" charset="0"/>
                          </a:rPr>
                          <m:t>𝑚𝑖𝑛</m:t>
                        </m:r>
                      </m:den>
                    </m:f>
                  </m:oMath>
                </a14:m>
                <a:r>
                  <a:rPr lang="en-IN" sz="3600" dirty="0"/>
                  <a:t> =</a:t>
                </a:r>
                <a:r>
                  <a:rPr lang="en-US" sz="3600" dirty="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𝐸</m:t>
                        </m:r>
                        <m:r>
                          <a:rPr lang="en-US" sz="3600" i="1" baseline="-25000">
                            <a:latin typeface="Cambria Math" panose="02040503050406030204" pitchFamily="18" charset="0"/>
                            <a:ea typeface="Cambria Math" panose="02040503050406030204" pitchFamily="18" charset="0"/>
                          </a:rPr>
                          <m:t>𝑚𝑎𝑥</m:t>
                        </m:r>
                      </m:num>
                      <m:den>
                        <m:r>
                          <a:rPr lang="en-US" sz="3600" b="0" i="1" smtClean="0">
                            <a:latin typeface="Cambria Math" panose="02040503050406030204" pitchFamily="18" charset="0"/>
                            <a:ea typeface="Cambria Math" panose="02040503050406030204" pitchFamily="18" charset="0"/>
                          </a:rPr>
                          <m:t>𝐸</m:t>
                        </m:r>
                        <m:r>
                          <a:rPr lang="en-US" sz="3600" i="1" baseline="-25000">
                            <a:latin typeface="Cambria Math" panose="02040503050406030204" pitchFamily="18" charset="0"/>
                            <a:ea typeface="Cambria Math" panose="02040503050406030204" pitchFamily="18" charset="0"/>
                          </a:rPr>
                          <m:t>𝑚𝑖𝑛</m:t>
                        </m:r>
                      </m:den>
                    </m:f>
                  </m:oMath>
                </a14:m>
                <a:r>
                  <a:rPr lang="en-IN" sz="3600" dirty="0"/>
                  <a:t>=</a:t>
                </a:r>
                <a:r>
                  <a:rPr lang="en-US" sz="3600" dirty="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b="0" i="1" smtClean="0">
                            <a:latin typeface="Cambria Math" panose="02040503050406030204" pitchFamily="18" charset="0"/>
                            <a:ea typeface="Cambria Math" panose="02040503050406030204" pitchFamily="18" charset="0"/>
                          </a:rPr>
                          <m:t>1+|</m:t>
                        </m:r>
                        <m:r>
                          <m:rPr>
                            <m:sty m:val="p"/>
                          </m:rPr>
                          <a:rPr lang="en-US" sz="3600" b="0" i="0" smtClean="0">
                            <a:latin typeface="Cambria Math" panose="02040503050406030204" pitchFamily="18" charset="0"/>
                            <a:ea typeface="Cambria Math" panose="02040503050406030204" pitchFamily="18" charset="0"/>
                          </a:rPr>
                          <m:t>Γ</m:t>
                        </m:r>
                        <m:r>
                          <a:rPr lang="en-US" sz="3600" b="0" i="1" smtClean="0">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1−|</m:t>
                        </m:r>
                        <m:r>
                          <m:rPr>
                            <m:sty m:val="p"/>
                          </m:rPr>
                          <a:rPr lang="en-US" sz="3600">
                            <a:latin typeface="Cambria Math" panose="02040503050406030204" pitchFamily="18" charset="0"/>
                            <a:ea typeface="Cambria Math" panose="02040503050406030204" pitchFamily="18" charset="0"/>
                          </a:rPr>
                          <m:t>Γ</m:t>
                        </m:r>
                        <m:r>
                          <a:rPr lang="en-US" sz="3600" i="1">
                            <a:latin typeface="Cambria Math" panose="02040503050406030204" pitchFamily="18" charset="0"/>
                            <a:ea typeface="Cambria Math" panose="02040503050406030204" pitchFamily="18" charset="0"/>
                          </a:rPr>
                          <m:t>|</m:t>
                        </m:r>
                      </m:den>
                    </m:f>
                  </m:oMath>
                </a14:m>
                <a:r>
                  <a:rPr lang="en-IN" sz="2000" baseline="-25000" dirty="0"/>
                  <a:t>   </a:t>
                </a:r>
              </a:p>
              <a:p>
                <a:endParaRPr lang="en-IN" sz="2000" baseline="-25000" dirty="0"/>
              </a:p>
            </p:txBody>
          </p:sp>
        </mc:Choice>
        <mc:Fallback>
          <p:sp>
            <p:nvSpPr>
              <p:cNvPr id="8" name="TextBox 7">
                <a:extLst>
                  <a:ext uri="{FF2B5EF4-FFF2-40B4-BE49-F238E27FC236}">
                    <a16:creationId xmlns:a16="http://schemas.microsoft.com/office/drawing/2014/main" id="{72BA96FD-7DA5-EB9A-80CF-CD5D9C26BA97}"/>
                  </a:ext>
                </a:extLst>
              </p:cNvPr>
              <p:cNvSpPr txBox="1">
                <a:spLocks noRot="1" noChangeAspect="1" noMove="1" noResize="1" noEditPoints="1" noAdjustHandles="1" noChangeArrowheads="1" noChangeShapeType="1" noTextEdit="1"/>
              </p:cNvSpPr>
              <p:nvPr/>
            </p:nvSpPr>
            <p:spPr>
              <a:xfrm>
                <a:off x="2571514" y="5674048"/>
                <a:ext cx="3815663" cy="1081771"/>
              </a:xfrm>
              <a:prstGeom prst="rect">
                <a:avLst/>
              </a:prstGeom>
              <a:blipFill>
                <a:blip r:embed="rId8"/>
                <a:stretch>
                  <a:fillRect/>
                </a:stretch>
              </a:blipFill>
              <a:ln/>
            </p:spPr>
            <p:txBody>
              <a:bodyPr/>
              <a:lstStyle/>
              <a:p>
                <a:r>
                  <a:rPr lang="en-IN">
                    <a:noFill/>
                  </a:rPr>
                  <a:t> </a:t>
                </a:r>
              </a:p>
            </p:txBody>
          </p:sp>
        </mc:Fallback>
      </mc:AlternateContent>
    </p:spTree>
    <p:extLst>
      <p:ext uri="{BB962C8B-B14F-4D97-AF65-F5344CB8AC3E}">
        <p14:creationId xmlns:p14="http://schemas.microsoft.com/office/powerpoint/2010/main" val="405292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32360F6-E13D-4BA0-4F65-F6B3421DC603}"/>
              </a:ext>
            </a:extLst>
          </p:cNvPr>
          <p:cNvSpPr txBox="1"/>
          <p:nvPr/>
        </p:nvSpPr>
        <p:spPr>
          <a:xfrm>
            <a:off x="288852" y="110716"/>
            <a:ext cx="2895600" cy="523220"/>
          </a:xfrm>
          <a:prstGeom prst="rect">
            <a:avLst/>
          </a:prstGeom>
          <a:noFill/>
        </p:spPr>
        <p:txBody>
          <a:bodyPr wrap="square" rtlCol="0">
            <a:spAutoFit/>
          </a:bodyPr>
          <a:lstStyle/>
          <a:p>
            <a:r>
              <a:rPr lang="en-US" sz="2800" dirty="0">
                <a:solidFill>
                  <a:srgbClr val="0070C0"/>
                </a:solidFill>
              </a:rPr>
              <a:t>Example</a:t>
            </a:r>
            <a:endParaRPr lang="en-IN" sz="2800" dirty="0">
              <a:solidFill>
                <a:srgbClr val="0070C0"/>
              </a:solidFill>
            </a:endParaRPr>
          </a:p>
        </p:txBody>
      </p:sp>
      <p:sp>
        <p:nvSpPr>
          <p:cNvPr id="3" name="TextBox 2">
            <a:extLst>
              <a:ext uri="{FF2B5EF4-FFF2-40B4-BE49-F238E27FC236}">
                <a16:creationId xmlns:a16="http://schemas.microsoft.com/office/drawing/2014/main" id="{920A2CA5-A01A-4784-1D90-A757FD57E0B8}"/>
              </a:ext>
            </a:extLst>
          </p:cNvPr>
          <p:cNvSpPr txBox="1"/>
          <p:nvPr/>
        </p:nvSpPr>
        <p:spPr>
          <a:xfrm>
            <a:off x="304801" y="767898"/>
            <a:ext cx="8763000" cy="1323439"/>
          </a:xfrm>
          <a:prstGeom prst="rect">
            <a:avLst/>
          </a:prstGeom>
          <a:noFill/>
        </p:spPr>
        <p:txBody>
          <a:bodyPr wrap="square">
            <a:spAutoFit/>
          </a:bodyPr>
          <a:lstStyle/>
          <a:p>
            <a:pPr algn="just"/>
            <a:r>
              <a:rPr lang="en-IN" sz="2000" dirty="0">
                <a:latin typeface="Calibri" panose="020F0502020204030204" pitchFamily="34" charset="0"/>
                <a:cs typeface="Calibri" panose="020F0502020204030204" pitchFamily="34" charset="0"/>
              </a:rPr>
              <a:t>A lossless transmission line is 80 cm long and operates at a frequency of 600 MHz. The line parameters are L = 0.25 μH/m and C = 100 pF/m. Find the characteristic impedance, the phase constant, the velocity on the line, and the input impedance for Z</a:t>
            </a:r>
            <a:r>
              <a:rPr lang="en-IN" sz="2000" baseline="-25000" dirty="0">
                <a:latin typeface="Calibri" panose="020F0502020204030204" pitchFamily="34" charset="0"/>
                <a:cs typeface="Calibri" panose="020F0502020204030204" pitchFamily="34" charset="0"/>
              </a:rPr>
              <a:t>L </a:t>
            </a:r>
            <a:r>
              <a:rPr lang="en-IN" sz="2000" dirty="0">
                <a:latin typeface="Calibri" panose="020F0502020204030204" pitchFamily="34" charset="0"/>
                <a:cs typeface="Calibri" panose="020F0502020204030204" pitchFamily="34" charset="0"/>
              </a:rPr>
              <a:t>= 100 Ω.</a:t>
            </a:r>
          </a:p>
        </p:txBody>
      </p:sp>
      <p:sp>
        <p:nvSpPr>
          <p:cNvPr id="4" name="TextBox 3">
            <a:extLst>
              <a:ext uri="{FF2B5EF4-FFF2-40B4-BE49-F238E27FC236}">
                <a16:creationId xmlns:a16="http://schemas.microsoft.com/office/drawing/2014/main" id="{1179F432-7180-9DAA-7C81-57F15D79B081}"/>
              </a:ext>
            </a:extLst>
          </p:cNvPr>
          <p:cNvSpPr txBox="1"/>
          <p:nvPr/>
        </p:nvSpPr>
        <p:spPr>
          <a:xfrm>
            <a:off x="304801" y="2311376"/>
            <a:ext cx="8763000" cy="1631216"/>
          </a:xfrm>
          <a:prstGeom prst="rect">
            <a:avLst/>
          </a:prstGeom>
          <a:noFill/>
        </p:spPr>
        <p:txBody>
          <a:bodyPr wrap="square">
            <a:spAutoFit/>
          </a:bodyPr>
          <a:lstStyle/>
          <a:p>
            <a:pPr algn="just"/>
            <a:r>
              <a:rPr lang="en-IN" sz="2000" b="1" dirty="0">
                <a:solidFill>
                  <a:srgbClr val="0070C0"/>
                </a:solidFill>
                <a:latin typeface="Calibri" panose="020F0502020204030204" pitchFamily="34" charset="0"/>
                <a:cs typeface="Calibri" panose="020F0502020204030204" pitchFamily="34" charset="0"/>
              </a:rPr>
              <a:t>Solution:</a:t>
            </a:r>
          </a:p>
          <a:p>
            <a:pPr algn="just"/>
            <a:endParaRPr lang="en-IN" sz="2000" dirty="0">
              <a:latin typeface="Calibri" panose="020F0502020204030204" pitchFamily="34" charset="0"/>
              <a:cs typeface="Calibri" panose="020F0502020204030204" pitchFamily="34" charset="0"/>
            </a:endParaRPr>
          </a:p>
          <a:p>
            <a:pPr algn="just"/>
            <a:r>
              <a:rPr lang="en-IN" sz="2000" dirty="0">
                <a:latin typeface="Calibri" panose="020F0502020204030204" pitchFamily="34" charset="0"/>
                <a:cs typeface="Calibri" panose="020F0502020204030204" pitchFamily="34" charset="0"/>
              </a:rPr>
              <a:t>Since the line is lossless (R = G = 0)</a:t>
            </a:r>
          </a:p>
          <a:p>
            <a:pPr algn="just"/>
            <a:endParaRPr lang="en-IN" sz="2000" dirty="0">
              <a:latin typeface="Calibri" panose="020F0502020204030204" pitchFamily="34" charset="0"/>
              <a:cs typeface="Calibri" panose="020F0502020204030204" pitchFamily="34" charset="0"/>
            </a:endParaRPr>
          </a:p>
          <a:p>
            <a:pPr algn="just"/>
            <a:r>
              <a:rPr lang="en-IN" sz="2000" dirty="0">
                <a:latin typeface="Calibri" panose="020F0502020204030204" pitchFamily="34" charset="0"/>
                <a:cs typeface="Calibri" panose="020F0502020204030204" pitchFamily="34" charset="0"/>
              </a:rPr>
              <a:t>Therefore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C8C11C2-71BB-D36D-F3FF-99AB77E9D416}"/>
                  </a:ext>
                </a:extLst>
              </p:cNvPr>
              <p:cNvSpPr txBox="1"/>
              <p:nvPr/>
            </p:nvSpPr>
            <p:spPr>
              <a:xfrm>
                <a:off x="2209800" y="3600311"/>
                <a:ext cx="1270705" cy="87684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r>
                  <a:rPr lang="en-IN" sz="2800" dirty="0">
                    <a:latin typeface="Calibri" panose="020F0502020204030204" pitchFamily="34" charset="0"/>
                    <a:cs typeface="Calibri" panose="020F0502020204030204" pitchFamily="34" charset="0"/>
                  </a:rPr>
                  <a:t>   Z</a:t>
                </a:r>
                <a:r>
                  <a:rPr lang="en-IN" sz="2800" baseline="-25000" dirty="0">
                    <a:latin typeface="Calibri" panose="020F0502020204030204" pitchFamily="34" charset="0"/>
                    <a:cs typeface="Calibri" panose="020F0502020204030204" pitchFamily="34" charset="0"/>
                  </a:rPr>
                  <a:t>0</a:t>
                </a:r>
                <a:r>
                  <a:rPr lang="en-IN" sz="2800" dirty="0">
                    <a:latin typeface="Calibri" panose="020F0502020204030204" pitchFamily="34" charset="0"/>
                    <a:cs typeface="Calibri" panose="020F0502020204030204" pitchFamily="34" charset="0"/>
                  </a:rPr>
                  <a:t>= </a:t>
                </a:r>
                <a14:m>
                  <m:oMath xmlns:m="http://schemas.openxmlformats.org/officeDocument/2006/math">
                    <m:rad>
                      <m:radPr>
                        <m:degHide m:val="on"/>
                        <m:ctrlPr>
                          <a:rPr lang="en-IN" sz="2800" smtClean="0">
                            <a:latin typeface="Cambria Math" panose="02040503050406030204" pitchFamily="18" charset="0"/>
                          </a:rPr>
                        </m:ctrlPr>
                      </m:radPr>
                      <m:deg/>
                      <m:e>
                        <m:f>
                          <m:fPr>
                            <m:ctrlPr>
                              <a:rPr lang="en-IN" sz="2800" smtClean="0">
                                <a:latin typeface="Cambria Math" panose="02040503050406030204" pitchFamily="18" charset="0"/>
                              </a:rPr>
                            </m:ctrlPr>
                          </m:fPr>
                          <m:num>
                            <m:r>
                              <m:rPr>
                                <m:sty m:val="p"/>
                              </m:rPr>
                              <a:rPr lang="en-US" sz="2800" b="0" i="0" smtClean="0">
                                <a:latin typeface="Cambria Math" panose="02040503050406030204" pitchFamily="18" charset="0"/>
                              </a:rPr>
                              <m:t>L</m:t>
                            </m:r>
                          </m:num>
                          <m:den>
                            <m:r>
                              <m:rPr>
                                <m:sty m:val="p"/>
                              </m:rPr>
                              <a:rPr lang="en-US" sz="2800" b="0" i="0" smtClean="0">
                                <a:latin typeface="Cambria Math" panose="02040503050406030204" pitchFamily="18" charset="0"/>
                              </a:rPr>
                              <m:t>C</m:t>
                            </m:r>
                          </m:den>
                        </m:f>
                      </m:e>
                    </m:rad>
                  </m:oMath>
                </a14:m>
                <a:endParaRPr lang="en-IN" sz="2400" baseline="-25000" dirty="0">
                  <a:latin typeface="Calibri" panose="020F0502020204030204" pitchFamily="34"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CC8C11C2-71BB-D36D-F3FF-99AB77E9D416}"/>
                  </a:ext>
                </a:extLst>
              </p:cNvPr>
              <p:cNvSpPr txBox="1">
                <a:spLocks noRot="1" noChangeAspect="1" noMove="1" noResize="1" noEditPoints="1" noAdjustHandles="1" noChangeArrowheads="1" noChangeShapeType="1" noTextEdit="1"/>
              </p:cNvSpPr>
              <p:nvPr/>
            </p:nvSpPr>
            <p:spPr>
              <a:xfrm>
                <a:off x="2209800" y="3600311"/>
                <a:ext cx="1270705" cy="876843"/>
              </a:xfrm>
              <a:prstGeom prst="rect">
                <a:avLst/>
              </a:prstGeom>
              <a:blipFill>
                <a:blip r:embed="rId2"/>
                <a:stretch>
                  <a:fillRect b="-4196"/>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404860-8C27-21C3-1219-A525148A27EF}"/>
                  </a:ext>
                </a:extLst>
              </p:cNvPr>
              <p:cNvSpPr txBox="1"/>
              <p:nvPr/>
            </p:nvSpPr>
            <p:spPr>
              <a:xfrm>
                <a:off x="4343400" y="3600311"/>
                <a:ext cx="3629357" cy="87684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r>
                  <a:rPr lang="en-IN" sz="2800" dirty="0"/>
                  <a:t>   Z</a:t>
                </a:r>
                <a:r>
                  <a:rPr lang="en-IN" sz="2800" baseline="-25000" dirty="0"/>
                  <a:t>0</a:t>
                </a:r>
                <a:r>
                  <a:rPr lang="en-IN" sz="2800" dirty="0"/>
                  <a:t>= </a:t>
                </a:r>
                <a14:m>
                  <m:oMath xmlns:m="http://schemas.openxmlformats.org/officeDocument/2006/math">
                    <m:rad>
                      <m:radPr>
                        <m:degHide m:val="on"/>
                        <m:ctrlPr>
                          <a:rPr lang="en-IN" sz="2800" smtClean="0">
                            <a:latin typeface="Cambria Math" panose="02040503050406030204" pitchFamily="18" charset="0"/>
                          </a:rPr>
                        </m:ctrlPr>
                      </m:radPr>
                      <m:deg/>
                      <m:e>
                        <m:f>
                          <m:fPr>
                            <m:ctrlPr>
                              <a:rPr lang="en-IN" sz="2800" smtClean="0">
                                <a:latin typeface="Cambria Math" panose="02040503050406030204" pitchFamily="18" charset="0"/>
                              </a:rPr>
                            </m:ctrlPr>
                          </m:fPr>
                          <m:num>
                            <m:eqArr>
                              <m:eqArrPr>
                                <m:ctrlPr>
                                  <a:rPr lang="en-US" sz="2800" b="0" smtClean="0">
                                    <a:latin typeface="Cambria Math" panose="02040503050406030204" pitchFamily="18" charset="0"/>
                                  </a:rPr>
                                </m:ctrlPr>
                              </m:eqArrPr>
                              <m:e>
                                <m:r>
                                  <a:rPr lang="en-US" sz="2800" b="0" i="0" smtClean="0">
                                    <a:latin typeface="Cambria Math" panose="02040503050406030204" pitchFamily="18" charset="0"/>
                                  </a:rPr>
                                  <m:t>0.25 </m:t>
                                </m:r>
                                <m:r>
                                  <m:rPr>
                                    <m:sty m:val="p"/>
                                  </m:rPr>
                                  <a:rPr lang="en-US" sz="2800" b="0" i="0" smtClean="0">
                                    <a:latin typeface="Cambria Math" panose="02040503050406030204" pitchFamily="18" charset="0"/>
                                  </a:rPr>
                                  <m:t>μH</m:t>
                                </m:r>
                              </m:e>
                              <m:e>
                                <m:r>
                                  <a:rPr lang="en-US" sz="2800" b="0" i="0" smtClean="0">
                                    <a:latin typeface="Cambria Math" panose="02040503050406030204" pitchFamily="18" charset="0"/>
                                  </a:rPr>
                                  <m:t> </m:t>
                                </m:r>
                              </m:e>
                            </m:eqArr>
                          </m:num>
                          <m:den>
                            <m:r>
                              <a:rPr lang="en-US" sz="2800" b="0" i="0" smtClean="0">
                                <a:latin typeface="Cambria Math" panose="02040503050406030204" pitchFamily="18" charset="0"/>
                              </a:rPr>
                              <m:t>100 </m:t>
                            </m:r>
                            <m:r>
                              <m:rPr>
                                <m:sty m:val="p"/>
                              </m:rPr>
                              <a:rPr lang="en-US" sz="2800" b="0" i="0" smtClean="0">
                                <a:latin typeface="Cambria Math" panose="02040503050406030204" pitchFamily="18" charset="0"/>
                              </a:rPr>
                              <m:t>pF</m:t>
                            </m:r>
                          </m:den>
                        </m:f>
                      </m:e>
                    </m:rad>
                    <m:r>
                      <a:rPr lang="en-US" sz="2800" b="0" i="0" smtClean="0">
                        <a:latin typeface="Cambria Math" panose="02040503050406030204" pitchFamily="18" charset="0"/>
                      </a:rPr>
                      <m:t>=50 </m:t>
                    </m:r>
                    <m:r>
                      <m:rPr>
                        <m:sty m:val="p"/>
                      </m:rPr>
                      <a:rPr lang="en-US" sz="2800" b="0" i="0" smtClean="0">
                        <a:latin typeface="Cambria Math" panose="02040503050406030204" pitchFamily="18" charset="0"/>
                      </a:rPr>
                      <m:t>Ω</m:t>
                    </m:r>
                  </m:oMath>
                </a14:m>
                <a:endParaRPr lang="en-IN" sz="2400" baseline="-25000" dirty="0"/>
              </a:p>
            </p:txBody>
          </p:sp>
        </mc:Choice>
        <mc:Fallback>
          <p:sp>
            <p:nvSpPr>
              <p:cNvPr id="6" name="TextBox 5">
                <a:extLst>
                  <a:ext uri="{FF2B5EF4-FFF2-40B4-BE49-F238E27FC236}">
                    <a16:creationId xmlns:a16="http://schemas.microsoft.com/office/drawing/2014/main" id="{BC404860-8C27-21C3-1219-A525148A27EF}"/>
                  </a:ext>
                </a:extLst>
              </p:cNvPr>
              <p:cNvSpPr txBox="1">
                <a:spLocks noRot="1" noChangeAspect="1" noMove="1" noResize="1" noEditPoints="1" noAdjustHandles="1" noChangeArrowheads="1" noChangeShapeType="1" noTextEdit="1"/>
              </p:cNvSpPr>
              <p:nvPr/>
            </p:nvSpPr>
            <p:spPr>
              <a:xfrm>
                <a:off x="4343400" y="3600311"/>
                <a:ext cx="3629357" cy="876843"/>
              </a:xfrm>
              <a:prstGeom prst="rect">
                <a:avLst/>
              </a:prstGeom>
              <a:blipFill>
                <a:blip r:embed="rId3"/>
                <a:stretch>
                  <a:fillRect b="-4895"/>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B62ED5E-AA6D-5CC3-957A-D2DBD9B47125}"/>
                  </a:ext>
                </a:extLst>
              </p:cNvPr>
              <p:cNvSpPr txBox="1"/>
              <p:nvPr/>
            </p:nvSpPr>
            <p:spPr>
              <a:xfrm>
                <a:off x="1524000" y="4875921"/>
                <a:ext cx="6553200" cy="6319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𝛾</m:t>
                      </m:r>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𝑅</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𝐿</m:t>
                              </m:r>
                            </m:e>
                          </m:d>
                          <m:d>
                            <m:dPr>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𝐶</m:t>
                              </m:r>
                            </m:e>
                          </m:d>
                        </m:e>
                      </m:rad>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𝜔</m:t>
                      </m:r>
                      <m:rad>
                        <m:radPr>
                          <m:degHide m:val="on"/>
                          <m:ctrlPr>
                            <a:rPr lang="en-IN" sz="2400" i="1">
                              <a:latin typeface="Cambria Math" panose="02040503050406030204" pitchFamily="18" charset="0"/>
                            </a:rPr>
                          </m:ctrlPr>
                        </m:radPr>
                        <m:deg/>
                        <m:e>
                          <m:r>
                            <a:rPr lang="en-US" sz="2400" b="0" i="1" smtClean="0">
                              <a:latin typeface="Cambria Math" panose="02040503050406030204" pitchFamily="18" charset="0"/>
                            </a:rPr>
                            <m:t>𝐿𝐶</m:t>
                          </m:r>
                        </m:e>
                      </m:rad>
                      <m:r>
                        <a:rPr lang="en-US" sz="2400" b="0" i="1" smtClean="0">
                          <a:latin typeface="Cambria Math" panose="02040503050406030204" pitchFamily="18" charset="0"/>
                        </a:rPr>
                        <m:t>  </m:t>
                      </m:r>
                    </m:oMath>
                  </m:oMathPara>
                </a14:m>
                <a:endParaRPr lang="en-US" sz="2400" b="0" dirty="0"/>
              </a:p>
              <a:p>
                <a:endParaRPr lang="en-IN" baseline="-25000" dirty="0"/>
              </a:p>
            </p:txBody>
          </p:sp>
        </mc:Choice>
        <mc:Fallback>
          <p:sp>
            <p:nvSpPr>
              <p:cNvPr id="8" name="TextBox 7">
                <a:extLst>
                  <a:ext uri="{FF2B5EF4-FFF2-40B4-BE49-F238E27FC236}">
                    <a16:creationId xmlns:a16="http://schemas.microsoft.com/office/drawing/2014/main" id="{8B62ED5E-AA6D-5CC3-957A-D2DBD9B47125}"/>
                  </a:ext>
                </a:extLst>
              </p:cNvPr>
              <p:cNvSpPr txBox="1">
                <a:spLocks noRot="1" noChangeAspect="1" noMove="1" noResize="1" noEditPoints="1" noAdjustHandles="1" noChangeArrowheads="1" noChangeShapeType="1" noTextEdit="1"/>
              </p:cNvSpPr>
              <p:nvPr/>
            </p:nvSpPr>
            <p:spPr>
              <a:xfrm>
                <a:off x="1524000" y="4875921"/>
                <a:ext cx="6553200" cy="631904"/>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25D89DB-6FB3-B87A-AAFE-95A79A780F67}"/>
                  </a:ext>
                </a:extLst>
              </p:cNvPr>
              <p:cNvSpPr txBox="1"/>
              <p:nvPr/>
            </p:nvSpPr>
            <p:spPr>
              <a:xfrm>
                <a:off x="-113858" y="5700105"/>
                <a:ext cx="9600318" cy="6319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𝛽</m:t>
                      </m:r>
                      <m:r>
                        <a:rPr lang="en-US" sz="2400" b="0" i="1" smtClean="0">
                          <a:latin typeface="Cambria Math" panose="02040503050406030204" pitchFamily="18" charset="0"/>
                        </a:rPr>
                        <m:t>=  </m:t>
                      </m:r>
                      <m:r>
                        <a:rPr lang="en-US" sz="2400" b="0" i="1" smtClean="0">
                          <a:latin typeface="Cambria Math" panose="02040503050406030204" pitchFamily="18" charset="0"/>
                        </a:rPr>
                        <m:t>𝜔</m:t>
                      </m:r>
                      <m:rad>
                        <m:radPr>
                          <m:degHide m:val="on"/>
                          <m:ctrlPr>
                            <a:rPr lang="en-IN" sz="2400" i="1">
                              <a:latin typeface="Cambria Math" panose="02040503050406030204" pitchFamily="18" charset="0"/>
                            </a:rPr>
                          </m:ctrlPr>
                        </m:radPr>
                        <m:deg/>
                        <m:e>
                          <m:r>
                            <a:rPr lang="en-US" sz="2400" b="0" i="1" smtClean="0">
                              <a:latin typeface="Cambria Math" panose="02040503050406030204" pitchFamily="18" charset="0"/>
                            </a:rPr>
                            <m:t>𝐿𝐶</m:t>
                          </m:r>
                        </m:e>
                      </m:rad>
                      <m:r>
                        <a:rPr lang="en-US" sz="2400" b="0" i="1" smtClean="0">
                          <a:latin typeface="Cambria Math" panose="02040503050406030204" pitchFamily="18" charset="0"/>
                        </a:rPr>
                        <m:t> =2</m:t>
                      </m:r>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600×10</m:t>
                          </m:r>
                          <m:r>
                            <a:rPr lang="en-US" sz="2400" b="0" i="1" baseline="30000" smtClean="0">
                              <a:latin typeface="Cambria Math" panose="02040503050406030204" pitchFamily="18" charset="0"/>
                            </a:rPr>
                            <m:t>6</m:t>
                          </m:r>
                        </m:e>
                      </m:d>
                      <m:rad>
                        <m:radPr>
                          <m:degHide m:val="on"/>
                          <m:ctrlPr>
                            <a:rPr lang="en-IN" sz="2400" i="1">
                              <a:latin typeface="Cambria Math" panose="02040503050406030204" pitchFamily="18" charset="0"/>
                            </a:rPr>
                          </m:ctrlPr>
                        </m:radPr>
                        <m:deg/>
                        <m:e>
                          <m:r>
                            <a:rPr lang="en-US" sz="2400">
                              <a:latin typeface="Cambria Math" panose="02040503050406030204" pitchFamily="18" charset="0"/>
                            </a:rPr>
                            <m:t>0.25 </m:t>
                          </m:r>
                          <m:r>
                            <m:rPr>
                              <m:sty m:val="p"/>
                            </m:rPr>
                            <a:rPr lang="en-US" sz="2400">
                              <a:latin typeface="Cambria Math" panose="02040503050406030204" pitchFamily="18" charset="0"/>
                            </a:rPr>
                            <m:t>μH</m:t>
                          </m:r>
                          <m:r>
                            <a:rPr lang="en-US" sz="2400" b="0" i="1" smtClean="0">
                              <a:latin typeface="Cambria Math" panose="02040503050406030204" pitchFamily="18" charset="0"/>
                            </a:rPr>
                            <m:t>×</m:t>
                          </m:r>
                          <m:r>
                            <a:rPr lang="en-US" sz="2400">
                              <a:latin typeface="Cambria Math" panose="02040503050406030204" pitchFamily="18" charset="0"/>
                            </a:rPr>
                            <m:t>100 </m:t>
                          </m:r>
                          <m:r>
                            <m:rPr>
                              <m:sty m:val="p"/>
                            </m:rPr>
                            <a:rPr lang="en-US" sz="2400">
                              <a:latin typeface="Cambria Math" panose="02040503050406030204" pitchFamily="18" charset="0"/>
                            </a:rPr>
                            <m:t>pF</m:t>
                          </m:r>
                        </m:e>
                      </m:rad>
                      <m:r>
                        <a:rPr lang="en-US" sz="2400" b="0" i="1" smtClean="0">
                          <a:latin typeface="Cambria Math" panose="02040503050406030204" pitchFamily="18" charset="0"/>
                        </a:rPr>
                        <m:t>=18.85 </m:t>
                      </m:r>
                      <m:r>
                        <a:rPr lang="en-US" sz="2400" b="0" i="1" smtClean="0">
                          <a:latin typeface="Cambria Math" panose="02040503050406030204" pitchFamily="18" charset="0"/>
                        </a:rPr>
                        <m:t>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oMath>
                  </m:oMathPara>
                </a14:m>
                <a:endParaRPr lang="en-US" sz="2400" b="0" dirty="0"/>
              </a:p>
              <a:p>
                <a:endParaRPr lang="en-IN" baseline="-25000" dirty="0"/>
              </a:p>
            </p:txBody>
          </p:sp>
        </mc:Choice>
        <mc:Fallback>
          <p:sp>
            <p:nvSpPr>
              <p:cNvPr id="10" name="TextBox 9">
                <a:extLst>
                  <a:ext uri="{FF2B5EF4-FFF2-40B4-BE49-F238E27FC236}">
                    <a16:creationId xmlns:a16="http://schemas.microsoft.com/office/drawing/2014/main" id="{025D89DB-6FB3-B87A-AAFE-95A79A780F67}"/>
                  </a:ext>
                </a:extLst>
              </p:cNvPr>
              <p:cNvSpPr txBox="1">
                <a:spLocks noRot="1" noChangeAspect="1" noMove="1" noResize="1" noEditPoints="1" noAdjustHandles="1" noChangeArrowheads="1" noChangeShapeType="1" noTextEdit="1"/>
              </p:cNvSpPr>
              <p:nvPr/>
            </p:nvSpPr>
            <p:spPr>
              <a:xfrm>
                <a:off x="-113858" y="5700105"/>
                <a:ext cx="9600318" cy="631904"/>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03826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609600"/>
                <a:ext cx="8686800" cy="1066800"/>
              </a:xfrm>
            </p:spPr>
            <p:txBody>
              <a:bodyPr>
                <a:normAutofit/>
              </a:bodyPr>
              <a:lstStyle/>
              <a:p>
                <a:pPr marL="0" indent="0">
                  <a:buNone/>
                </a:pPr>
                <a:r>
                  <a:rPr lang="en-US" sz="2800" dirty="0">
                    <a:latin typeface="Calibri" panose="020F0502020204030204" pitchFamily="34" charset="0"/>
                    <a:cs typeface="Calibri" panose="020F0502020204030204" pitchFamily="34" charset="0"/>
                  </a:rPr>
                  <a:t>Why are the most common coaxial cable impedances 50 </a:t>
                </a:r>
                <a14:m>
                  <m:oMath xmlns:m="http://schemas.openxmlformats.org/officeDocument/2006/math">
                    <m:r>
                      <m:rPr>
                        <m:sty m:val="p"/>
                      </m:rPr>
                      <a:rPr lang="en-US" sz="2800" b="0" i="0" dirty="0" smtClean="0">
                        <a:latin typeface="Cambria Math" panose="02040503050406030204" pitchFamily="18" charset="0"/>
                        <a:cs typeface="Calibri" panose="020F0502020204030204" pitchFamily="34" charset="0"/>
                      </a:rPr>
                      <m:t>Ω</m:t>
                    </m:r>
                  </m:oMath>
                </a14:m>
                <a:r>
                  <a:rPr lang="en-US" sz="2800" dirty="0">
                    <a:latin typeface="Calibri" panose="020F0502020204030204" pitchFamily="34" charset="0"/>
                    <a:cs typeface="Calibri" panose="020F0502020204030204" pitchFamily="34" charset="0"/>
                  </a:rPr>
                  <a:t> and 50 </a:t>
                </a:r>
                <a14:m>
                  <m:oMath xmlns:m="http://schemas.openxmlformats.org/officeDocument/2006/math">
                    <m:r>
                      <m:rPr>
                        <m:sty m:val="p"/>
                      </m:rPr>
                      <a:rPr lang="en-US" sz="2800" dirty="0">
                        <a:latin typeface="Cambria Math" panose="02040503050406030204" pitchFamily="18" charset="0"/>
                        <a:cs typeface="Calibri" panose="020F0502020204030204" pitchFamily="34" charset="0"/>
                      </a:rPr>
                      <m:t>Ω</m:t>
                    </m:r>
                  </m:oMath>
                </a14:m>
                <a:r>
                  <a:rPr lang="en-US" sz="2800" dirty="0">
                    <a:latin typeface="Calibri" panose="020F0502020204030204" pitchFamily="34" charset="0"/>
                    <a:cs typeface="Calibri" panose="020F0502020204030204" pitchFamily="34" charset="0"/>
                  </a:rPr>
                  <a:t>? What is so special?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609600"/>
                <a:ext cx="8686800" cy="1066800"/>
              </a:xfrm>
              <a:blipFill>
                <a:blip r:embed="rId3"/>
                <a:stretch>
                  <a:fillRect l="-1474" t="-914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992D1D-BCB6-75C9-DCAC-D2BC77AF50B0}"/>
                  </a:ext>
                </a:extLst>
              </p:cNvPr>
              <p:cNvSpPr txBox="1"/>
              <p:nvPr/>
            </p:nvSpPr>
            <p:spPr>
              <a:xfrm>
                <a:off x="457200" y="1981200"/>
                <a:ext cx="8077200" cy="2246769"/>
              </a:xfrm>
              <a:prstGeom prst="rect">
                <a:avLst/>
              </a:prstGeom>
              <a:noFill/>
            </p:spPr>
            <p:txBody>
              <a:bodyPr wrap="square">
                <a:spAutoFit/>
              </a:bodyPr>
              <a:lstStyle/>
              <a:p>
                <a:pPr algn="just"/>
                <a:r>
                  <a:rPr lang="en-IN" sz="2000" b="1" u="sng" dirty="0">
                    <a:latin typeface="Calibri" panose="020F0502020204030204" pitchFamily="34" charset="0"/>
                    <a:cs typeface="Calibri" panose="020F0502020204030204" pitchFamily="34" charset="0"/>
                  </a:rPr>
                  <a:t>Ans</a:t>
                </a:r>
                <a:r>
                  <a:rPr lang="en-IN" sz="2000" dirty="0">
                    <a:latin typeface="Calibri" panose="020F0502020204030204" pitchFamily="34" charset="0"/>
                    <a:cs typeface="Calibri" panose="020F0502020204030204" pitchFamily="34" charset="0"/>
                  </a:rPr>
                  <a:t>. The theoretical impedance for the minimum attenuation of a co- axial line is 77 </a:t>
                </a:r>
                <a14:m>
                  <m:oMath xmlns:m="http://schemas.openxmlformats.org/officeDocument/2006/math">
                    <m:r>
                      <m:rPr>
                        <m:sty m:val="p"/>
                      </m:rPr>
                      <a:rPr lang="en-US" sz="2000" b="0" i="1" smtClean="0">
                        <a:latin typeface="Cambria Math" panose="02040503050406030204" pitchFamily="18" charset="0"/>
                      </a:rPr>
                      <m:t>Ω</m:t>
                    </m:r>
                  </m:oMath>
                </a14:m>
                <a:r>
                  <a:rPr lang="en-IN" sz="2000" dirty="0">
                    <a:latin typeface="Calibri" panose="020F0502020204030204" pitchFamily="34" charset="0"/>
                    <a:cs typeface="Calibri" panose="020F0502020204030204" pitchFamily="34" charset="0"/>
                  </a:rPr>
                  <a:t>, while the best impedance for maximum power handling capacity is 30 </a:t>
                </a:r>
                <a14:m>
                  <m:oMath xmlns:m="http://schemas.openxmlformats.org/officeDocument/2006/math">
                    <m:r>
                      <m:rPr>
                        <m:sty m:val="p"/>
                      </m:rPr>
                      <a:rPr lang="en-US" sz="2000" i="1">
                        <a:latin typeface="Cambria Math" panose="02040503050406030204" pitchFamily="18" charset="0"/>
                      </a:rPr>
                      <m:t>Ω</m:t>
                    </m:r>
                  </m:oMath>
                </a14:m>
                <a:r>
                  <a:rPr lang="en-IN" sz="2000" dirty="0">
                    <a:latin typeface="Calibri" panose="020F0502020204030204" pitchFamily="34" charset="0"/>
                    <a:cs typeface="Calibri" panose="020F0502020204030204" pitchFamily="34" charset="0"/>
                  </a:rPr>
                  <a:t>. The average is 53.5 , which rounded off is 50 </a:t>
                </a:r>
                <a14:m>
                  <m:oMath xmlns:m="http://schemas.openxmlformats.org/officeDocument/2006/math">
                    <m:r>
                      <m:rPr>
                        <m:sty m:val="p"/>
                      </m:rPr>
                      <a:rPr lang="en-US" sz="2000" i="1">
                        <a:latin typeface="Cambria Math" panose="02040503050406030204" pitchFamily="18" charset="0"/>
                      </a:rPr>
                      <m:t>Ω</m:t>
                    </m:r>
                  </m:oMath>
                </a14:m>
                <a:r>
                  <a:rPr lang="en-IN" sz="2000" dirty="0">
                    <a:latin typeface="Calibri" panose="020F0502020204030204" pitchFamily="34" charset="0"/>
                    <a:cs typeface="Calibri" panose="020F0502020204030204" pitchFamily="34" charset="0"/>
                  </a:rPr>
                  <a:t>. A 75 </a:t>
                </a:r>
                <a14:m>
                  <m:oMath xmlns:m="http://schemas.openxmlformats.org/officeDocument/2006/math">
                    <m:r>
                      <m:rPr>
                        <m:sty m:val="p"/>
                      </m:rPr>
                      <a:rPr lang="en-US" sz="2000" i="1">
                        <a:latin typeface="Cambria Math" panose="02040503050406030204" pitchFamily="18" charset="0"/>
                      </a:rPr>
                      <m:t>Ω</m:t>
                    </m:r>
                  </m:oMath>
                </a14:m>
                <a:r>
                  <a:rPr lang="en-IN" sz="2000" dirty="0">
                    <a:latin typeface="Calibri" panose="020F0502020204030204" pitchFamily="34" charset="0"/>
                    <a:cs typeface="Calibri" panose="020F0502020204030204" pitchFamily="34" charset="0"/>
                  </a:rPr>
                  <a:t> coaxial cable impedance is also used extensively because it is close to the impedance for minimum attenuation (77 </a:t>
                </a:r>
                <a14:m>
                  <m:oMath xmlns:m="http://schemas.openxmlformats.org/officeDocument/2006/math">
                    <m:r>
                      <m:rPr>
                        <m:sty m:val="p"/>
                      </m:rPr>
                      <a:rPr lang="en-US" sz="2000" i="1">
                        <a:latin typeface="Cambria Math" panose="02040503050406030204" pitchFamily="18" charset="0"/>
                      </a:rPr>
                      <m:t>Ω</m:t>
                    </m:r>
                  </m:oMath>
                </a14:m>
                <a:r>
                  <a:rPr lang="en-IN" sz="2000" dirty="0">
                    <a:latin typeface="Calibri" panose="020F0502020204030204" pitchFamily="34" charset="0"/>
                    <a:cs typeface="Calibri" panose="020F0502020204030204" pitchFamily="34" charset="0"/>
                  </a:rPr>
                  <a:t>). The above is according to Mario A. Maury, Jr., "Microwave Coaxial Connector Technology: A Continuing Evolution," Microwave Journal, 1990 State of the Art Reference.</a:t>
                </a:r>
              </a:p>
            </p:txBody>
          </p:sp>
        </mc:Choice>
        <mc:Fallback>
          <p:sp>
            <p:nvSpPr>
              <p:cNvPr id="5" name="TextBox 4">
                <a:extLst>
                  <a:ext uri="{FF2B5EF4-FFF2-40B4-BE49-F238E27FC236}">
                    <a16:creationId xmlns:a16="http://schemas.microsoft.com/office/drawing/2014/main" id="{A9992D1D-BCB6-75C9-DCAC-D2BC77AF50B0}"/>
                  </a:ext>
                </a:extLst>
              </p:cNvPr>
              <p:cNvSpPr txBox="1">
                <a:spLocks noRot="1" noChangeAspect="1" noMove="1" noResize="1" noEditPoints="1" noAdjustHandles="1" noChangeArrowheads="1" noChangeShapeType="1" noTextEdit="1"/>
              </p:cNvSpPr>
              <p:nvPr/>
            </p:nvSpPr>
            <p:spPr>
              <a:xfrm>
                <a:off x="457200" y="1981200"/>
                <a:ext cx="8077200" cy="2246769"/>
              </a:xfrm>
              <a:prstGeom prst="rect">
                <a:avLst/>
              </a:prstGeom>
              <a:blipFill>
                <a:blip r:embed="rId4"/>
                <a:stretch>
                  <a:fillRect l="-755" t="-1355" r="-755" b="-3794"/>
                </a:stretch>
              </a:blipFill>
            </p:spPr>
            <p:txBody>
              <a:bodyPr/>
              <a:lstStyle/>
              <a:p>
                <a:r>
                  <a:rPr lang="en-IN">
                    <a:noFill/>
                  </a:rPr>
                  <a:t> </a:t>
                </a:r>
              </a:p>
            </p:txBody>
          </p:sp>
        </mc:Fallback>
      </mc:AlternateContent>
    </p:spTree>
    <p:extLst>
      <p:ext uri="{BB962C8B-B14F-4D97-AF65-F5344CB8AC3E}">
        <p14:creationId xmlns:p14="http://schemas.microsoft.com/office/powerpoint/2010/main" val="2868129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835C-D915-C863-65BC-CE7D522B97E6}"/>
              </a:ext>
            </a:extLst>
          </p:cNvPr>
          <p:cNvSpPr>
            <a:spLocks noGrp="1"/>
          </p:cNvSpPr>
          <p:nvPr>
            <p:ph type="title"/>
          </p:nvPr>
        </p:nvSpPr>
        <p:spPr>
          <a:xfrm>
            <a:off x="381000" y="167354"/>
            <a:ext cx="7886700" cy="1325563"/>
          </a:xfrm>
        </p:spPr>
        <p:txBody>
          <a:bodyPr>
            <a:normAutofit/>
          </a:bodyPr>
          <a:lstStyle/>
          <a:p>
            <a:r>
              <a:rPr lang="en-US" sz="3600" dirty="0">
                <a:latin typeface="Calibri" panose="020F0502020204030204" pitchFamily="34" charset="0"/>
                <a:cs typeface="Calibri" panose="020F0502020204030204" pitchFamily="34" charset="0"/>
              </a:rPr>
              <a:t>Course thus far</a:t>
            </a:r>
            <a:endParaRPr lang="en-IN" sz="3600" dirty="0">
              <a:latin typeface="Calibri" panose="020F0502020204030204" pitchFamily="34" charset="0"/>
              <a:cs typeface="Calibri" panose="020F0502020204030204" pitchFamily="34" charset="0"/>
            </a:endParaRPr>
          </a:p>
        </p:txBody>
      </p:sp>
      <p:sp>
        <p:nvSpPr>
          <p:cNvPr id="5" name="Content Placeholder 3">
            <a:extLst>
              <a:ext uri="{FF2B5EF4-FFF2-40B4-BE49-F238E27FC236}">
                <a16:creationId xmlns:a16="http://schemas.microsoft.com/office/drawing/2014/main" id="{EEA2FCD0-AEF8-8DB4-9E1A-3EA42C44DE3E}"/>
              </a:ext>
            </a:extLst>
          </p:cNvPr>
          <p:cNvSpPr txBox="1">
            <a:spLocks/>
          </p:cNvSpPr>
          <p:nvPr/>
        </p:nvSpPr>
        <p:spPr>
          <a:xfrm>
            <a:off x="663427" y="1792152"/>
            <a:ext cx="4743893" cy="208848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dirty="0">
                <a:latin typeface="Calibri" panose="020F0502020204030204" pitchFamily="34" charset="0"/>
                <a:cs typeface="Calibri" panose="020F0502020204030204" pitchFamily="34" charset="0"/>
              </a:rPr>
              <a:t>Vector Analysis</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Electrostatics</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Electric field in matter</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Magnetostatics</a:t>
            </a:r>
            <a:endParaRPr lang="en-IN" sz="2800" dirty="0">
              <a:latin typeface="Calibri" panose="020F0502020204030204" pitchFamily="34" charset="0"/>
              <a:cs typeface="Calibri" panose="020F0502020204030204" pitchFamily="34" charset="0"/>
            </a:endParaRPr>
          </a:p>
        </p:txBody>
      </p:sp>
      <p:sp>
        <p:nvSpPr>
          <p:cNvPr id="6" name="Content Placeholder 3">
            <a:extLst>
              <a:ext uri="{FF2B5EF4-FFF2-40B4-BE49-F238E27FC236}">
                <a16:creationId xmlns:a16="http://schemas.microsoft.com/office/drawing/2014/main" id="{F7DCC92F-EA61-D86A-0267-3B56F2786640}"/>
              </a:ext>
            </a:extLst>
          </p:cNvPr>
          <p:cNvSpPr txBox="1">
            <a:spLocks/>
          </p:cNvSpPr>
          <p:nvPr/>
        </p:nvSpPr>
        <p:spPr>
          <a:xfrm>
            <a:off x="4572000" y="1822512"/>
            <a:ext cx="7219950" cy="15139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latin typeface="Calibri" panose="020F0502020204030204" pitchFamily="34" charset="0"/>
                <a:cs typeface="Calibri" panose="020F0502020204030204" pitchFamily="34" charset="0"/>
              </a:rPr>
              <a:t>Magnetic field in matter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Electrodynamics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Conservation laws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Electromagnetic waves </a:t>
            </a:r>
          </a:p>
        </p:txBody>
      </p:sp>
      <p:sp>
        <p:nvSpPr>
          <p:cNvPr id="7" name="Content Placeholder 3">
            <a:extLst>
              <a:ext uri="{FF2B5EF4-FFF2-40B4-BE49-F238E27FC236}">
                <a16:creationId xmlns:a16="http://schemas.microsoft.com/office/drawing/2014/main" id="{C922C1B9-83BE-4017-15DE-156033E856CC}"/>
              </a:ext>
            </a:extLst>
          </p:cNvPr>
          <p:cNvSpPr txBox="1">
            <a:spLocks/>
          </p:cNvSpPr>
          <p:nvPr/>
        </p:nvSpPr>
        <p:spPr>
          <a:xfrm>
            <a:off x="630422" y="5110582"/>
            <a:ext cx="7219950" cy="15139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8" name="Content Placeholder 3">
            <a:extLst>
              <a:ext uri="{FF2B5EF4-FFF2-40B4-BE49-F238E27FC236}">
                <a16:creationId xmlns:a16="http://schemas.microsoft.com/office/drawing/2014/main" id="{3C0B561C-3E55-C1E0-4627-0D4D2B2F93C9}"/>
              </a:ext>
            </a:extLst>
          </p:cNvPr>
          <p:cNvSpPr txBox="1">
            <a:spLocks/>
          </p:cNvSpPr>
          <p:nvPr/>
        </p:nvSpPr>
        <p:spPr>
          <a:xfrm>
            <a:off x="381000" y="4709192"/>
            <a:ext cx="8610599" cy="127211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800" dirty="0">
                <a:latin typeface="Calibri" panose="020F0502020204030204" pitchFamily="34" charset="0"/>
                <a:cs typeface="Calibri" panose="020F0502020204030204" pitchFamily="34" charset="0"/>
              </a:rPr>
              <a:t>So, we already know about the time varying Maxwell’s Equations and Electromagnetic waves in a media</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66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Description automatically generated">
            <a:extLst>
              <a:ext uri="{FF2B5EF4-FFF2-40B4-BE49-F238E27FC236}">
                <a16:creationId xmlns:a16="http://schemas.microsoft.com/office/drawing/2014/main" id="{4F56417A-3601-4A45-736E-94759B38A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5738"/>
            <a:ext cx="6858000" cy="5709531"/>
          </a:xfrm>
          <a:prstGeom prst="rect">
            <a:avLst/>
          </a:prstGeom>
        </p:spPr>
      </p:pic>
      <p:sp>
        <p:nvSpPr>
          <p:cNvPr id="4" name="TextBox 3">
            <a:extLst>
              <a:ext uri="{FF2B5EF4-FFF2-40B4-BE49-F238E27FC236}">
                <a16:creationId xmlns:a16="http://schemas.microsoft.com/office/drawing/2014/main" id="{BF634AD9-9D2E-8028-0FB1-0C545D63BB36}"/>
              </a:ext>
            </a:extLst>
          </p:cNvPr>
          <p:cNvSpPr txBox="1"/>
          <p:nvPr/>
        </p:nvSpPr>
        <p:spPr>
          <a:xfrm>
            <a:off x="762000" y="5562600"/>
            <a:ext cx="3124200" cy="400110"/>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Phase Velocity?</a:t>
            </a:r>
          </a:p>
        </p:txBody>
      </p:sp>
      <p:sp>
        <p:nvSpPr>
          <p:cNvPr id="5" name="TextBox 4">
            <a:extLst>
              <a:ext uri="{FF2B5EF4-FFF2-40B4-BE49-F238E27FC236}">
                <a16:creationId xmlns:a16="http://schemas.microsoft.com/office/drawing/2014/main" id="{19EE09AA-096D-4B73-4BEC-EC10B5E5D42B}"/>
              </a:ext>
            </a:extLst>
          </p:cNvPr>
          <p:cNvSpPr txBox="1"/>
          <p:nvPr/>
        </p:nvSpPr>
        <p:spPr>
          <a:xfrm>
            <a:off x="762000" y="5962710"/>
            <a:ext cx="6599274" cy="400110"/>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What is more fundamental: Frequency or wavelength?</a:t>
            </a:r>
          </a:p>
        </p:txBody>
      </p:sp>
      <p:sp>
        <p:nvSpPr>
          <p:cNvPr id="6" name="TextBox 5">
            <a:extLst>
              <a:ext uri="{FF2B5EF4-FFF2-40B4-BE49-F238E27FC236}">
                <a16:creationId xmlns:a16="http://schemas.microsoft.com/office/drawing/2014/main" id="{3762BB98-1CAE-8FD2-62B3-C59089129D78}"/>
              </a:ext>
            </a:extLst>
          </p:cNvPr>
          <p:cNvSpPr txBox="1"/>
          <p:nvPr/>
        </p:nvSpPr>
        <p:spPr>
          <a:xfrm>
            <a:off x="228600" y="61072"/>
            <a:ext cx="6599274" cy="400110"/>
          </a:xfrm>
          <a:prstGeom prst="rect">
            <a:avLst/>
          </a:prstGeom>
          <a:noFill/>
        </p:spPr>
        <p:txBody>
          <a:bodyPr wrap="square" rtlCol="0">
            <a:spAutoFit/>
          </a:bodyPr>
          <a:lstStyle/>
          <a:p>
            <a:r>
              <a:rPr lang="en-IN" sz="2000" dirty="0">
                <a:latin typeface="Calibri" panose="020F0502020204030204" pitchFamily="34" charset="0"/>
                <a:cs typeface="Calibri" panose="020F0502020204030204" pitchFamily="34" charset="0"/>
              </a:rPr>
              <a:t>Wave Animation: Where is the power flow?</a:t>
            </a:r>
          </a:p>
        </p:txBody>
      </p:sp>
    </p:spTree>
    <p:extLst>
      <p:ext uri="{BB962C8B-B14F-4D97-AF65-F5344CB8AC3E}">
        <p14:creationId xmlns:p14="http://schemas.microsoft.com/office/powerpoint/2010/main" val="170116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Text Box 4">
            <a:extLst>
              <a:ext uri="{FF2B5EF4-FFF2-40B4-BE49-F238E27FC236}">
                <a16:creationId xmlns:a16="http://schemas.microsoft.com/office/drawing/2014/main" id="{F19A6B7E-D63D-48D8-A574-E312BAECF2AC}"/>
              </a:ext>
            </a:extLst>
          </p:cNvPr>
          <p:cNvSpPr txBox="1">
            <a:spLocks noChangeArrowheads="1"/>
          </p:cNvSpPr>
          <p:nvPr/>
        </p:nvSpPr>
        <p:spPr bwMode="auto">
          <a:xfrm>
            <a:off x="152400" y="304800"/>
            <a:ext cx="579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a:solidFill>
                  <a:srgbClr val="00B050"/>
                </a:solidFill>
                <a:latin typeface="Calibri" panose="020F0502020204030204" pitchFamily="34" charset="0"/>
                <a:cs typeface="Calibri" panose="020F0502020204030204" pitchFamily="34" charset="0"/>
              </a:rPr>
              <a:t>Case-1: Lossless Line (R = 0, G = 0)</a:t>
            </a:r>
          </a:p>
        </p:txBody>
      </p:sp>
      <p:sp>
        <p:nvSpPr>
          <p:cNvPr id="19464" name="Rectangle 7">
            <a:extLst>
              <a:ext uri="{FF2B5EF4-FFF2-40B4-BE49-F238E27FC236}">
                <a16:creationId xmlns:a16="http://schemas.microsoft.com/office/drawing/2014/main" id="{E173B3F3-042D-ADE6-6271-19E2965320D1}"/>
              </a:ext>
            </a:extLst>
          </p:cNvPr>
          <p:cNvSpPr>
            <a:spLocks noChangeArrowheads="1"/>
          </p:cNvSpPr>
          <p:nvPr/>
        </p:nvSpPr>
        <p:spPr bwMode="auto">
          <a:xfrm>
            <a:off x="533400" y="1066800"/>
            <a:ext cx="2434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00B050"/>
                </a:solidFill>
                <a:latin typeface="Calibri" panose="020F0502020204030204" pitchFamily="34" charset="0"/>
                <a:cs typeface="Calibri" panose="020F0502020204030204" pitchFamily="34" charset="0"/>
              </a:rPr>
              <a:t>Propagation Constant</a:t>
            </a:r>
          </a:p>
        </p:txBody>
      </p:sp>
      <p:sp>
        <p:nvSpPr>
          <p:cNvPr id="19466" name="Rectangle 10">
            <a:extLst>
              <a:ext uri="{FF2B5EF4-FFF2-40B4-BE49-F238E27FC236}">
                <a16:creationId xmlns:a16="http://schemas.microsoft.com/office/drawing/2014/main" id="{0C7B38AA-570F-FDEC-CFC7-F036B186AD55}"/>
              </a:ext>
            </a:extLst>
          </p:cNvPr>
          <p:cNvSpPr>
            <a:spLocks noChangeArrowheads="1"/>
          </p:cNvSpPr>
          <p:nvPr/>
        </p:nvSpPr>
        <p:spPr bwMode="auto">
          <a:xfrm>
            <a:off x="533400" y="3352800"/>
            <a:ext cx="174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00B050"/>
                </a:solidFill>
                <a:latin typeface="Calibri" panose="020F0502020204030204" pitchFamily="34" charset="0"/>
                <a:cs typeface="Calibri" panose="020F0502020204030204" pitchFamily="34" charset="0"/>
              </a:rPr>
              <a:t>Phase Velocity </a:t>
            </a:r>
          </a:p>
        </p:txBody>
      </p:sp>
      <p:sp>
        <p:nvSpPr>
          <p:cNvPr id="19467" name="Text Box 12">
            <a:extLst>
              <a:ext uri="{FF2B5EF4-FFF2-40B4-BE49-F238E27FC236}">
                <a16:creationId xmlns:a16="http://schemas.microsoft.com/office/drawing/2014/main" id="{352A9778-CA0F-BD88-23EF-C29FCF79C024}"/>
              </a:ext>
            </a:extLst>
          </p:cNvPr>
          <p:cNvSpPr txBox="1">
            <a:spLocks noChangeArrowheads="1"/>
          </p:cNvSpPr>
          <p:nvPr/>
        </p:nvSpPr>
        <p:spPr bwMode="auto">
          <a:xfrm>
            <a:off x="4425131" y="3429000"/>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sym typeface="Symbol" panose="05050102010706020507" pitchFamily="18" charset="2"/>
              </a:rPr>
              <a:t>Independent of frequency</a:t>
            </a:r>
          </a:p>
        </p:txBody>
      </p:sp>
      <p:sp>
        <p:nvSpPr>
          <p:cNvPr id="19468" name="Rectangle 15">
            <a:extLst>
              <a:ext uri="{FF2B5EF4-FFF2-40B4-BE49-F238E27FC236}">
                <a16:creationId xmlns:a16="http://schemas.microsoft.com/office/drawing/2014/main" id="{204D059A-F12D-E7E6-F25A-9C5F27EC4445}"/>
              </a:ext>
            </a:extLst>
          </p:cNvPr>
          <p:cNvSpPr>
            <a:spLocks noChangeArrowheads="1"/>
          </p:cNvSpPr>
          <p:nvPr/>
        </p:nvSpPr>
        <p:spPr bwMode="auto">
          <a:xfrm>
            <a:off x="533400" y="4800600"/>
            <a:ext cx="2829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00B050"/>
                </a:solidFill>
                <a:latin typeface="Calibri" panose="020F0502020204030204" pitchFamily="34" charset="0"/>
                <a:cs typeface="Calibri" panose="020F0502020204030204" pitchFamily="34" charset="0"/>
              </a:rPr>
              <a:t>Characteristic Impedance</a:t>
            </a:r>
          </a:p>
        </p:txBody>
      </p:sp>
      <mc:AlternateContent xmlns:mc="http://schemas.openxmlformats.org/markup-compatibility/2006">
        <mc:Choice xmlns:a14="http://schemas.microsoft.com/office/drawing/2010/main" Requires="a14">
          <p:sp>
            <p:nvSpPr>
              <p:cNvPr id="2" name="Object 7">
                <a:extLst>
                  <a:ext uri="{FF2B5EF4-FFF2-40B4-BE49-F238E27FC236}">
                    <a16:creationId xmlns:a16="http://schemas.microsoft.com/office/drawing/2014/main" id="{80F7921E-DBA4-06E8-9B9F-304BF0E1A3A8}"/>
                  </a:ext>
                </a:extLst>
              </p:cNvPr>
              <p:cNvSpPr txBox="1"/>
              <p:nvPr/>
            </p:nvSpPr>
            <p:spPr bwMode="auto">
              <a:xfrm>
                <a:off x="3048000" y="1368365"/>
                <a:ext cx="3015431" cy="55059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r>
                        <m:rPr>
                          <m:sty m:val="p"/>
                        </m:rPr>
                        <a:rPr lang="en-US" sz="2400" b="0" i="1" smtClean="0">
                          <a:solidFill>
                            <a:srgbClr val="0000FF"/>
                          </a:solidFill>
                          <a:latin typeface="Cambria Math" panose="02040503050406030204" pitchFamily="18" charset="0"/>
                        </a:rPr>
                        <m:t>γ</m:t>
                      </m:r>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𝛼</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m:oMathPara>
                </a14:m>
                <a:endParaRPr lang="en-US" sz="2400" b="0" i="1" dirty="0">
                  <a:solidFill>
                    <a:srgbClr val="0000FF"/>
                  </a:solidFill>
                  <a:latin typeface="Cambria Math" panose="02040503050406030204" pitchFamily="18" charset="0"/>
                </a:endParaRPr>
              </a:p>
              <a:p>
                <a:pPr/>
                <a:endParaRPr lang="en-IN" sz="1600" dirty="0"/>
              </a:p>
            </p:txBody>
          </p:sp>
        </mc:Choice>
        <mc:Fallback>
          <p:sp>
            <p:nvSpPr>
              <p:cNvPr id="2" name="Object 7">
                <a:extLst>
                  <a:ext uri="{FF2B5EF4-FFF2-40B4-BE49-F238E27FC236}">
                    <a16:creationId xmlns:a16="http://schemas.microsoft.com/office/drawing/2014/main" id="{80F7921E-DBA4-06E8-9B9F-304BF0E1A3A8}"/>
                  </a:ext>
                </a:extLst>
              </p:cNvPr>
              <p:cNvSpPr txBox="1">
                <a:spLocks noRot="1" noChangeAspect="1" noMove="1" noResize="1" noEditPoints="1" noAdjustHandles="1" noChangeArrowheads="1" noChangeShapeType="1" noTextEdit="1"/>
              </p:cNvSpPr>
              <p:nvPr/>
            </p:nvSpPr>
            <p:spPr bwMode="auto">
              <a:xfrm>
                <a:off x="3048000" y="1368365"/>
                <a:ext cx="3015431" cy="550599"/>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Object 7">
                <a:extLst>
                  <a:ext uri="{FF2B5EF4-FFF2-40B4-BE49-F238E27FC236}">
                    <a16:creationId xmlns:a16="http://schemas.microsoft.com/office/drawing/2014/main" id="{BE5F6938-4515-F298-D4C2-7C4BF417DE29}"/>
                  </a:ext>
                </a:extLst>
              </p:cNvPr>
              <p:cNvSpPr txBox="1"/>
              <p:nvPr/>
            </p:nvSpPr>
            <p:spPr bwMode="auto">
              <a:xfrm>
                <a:off x="2706851" y="2172596"/>
                <a:ext cx="1103149" cy="550599"/>
              </a:xfrm>
              <a:prstGeom prst="rect">
                <a:avLst/>
              </a:prstGeom>
              <a:ln>
                <a:noFill/>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r>
                        <a:rPr lang="en-US" sz="2400" i="1" smtClean="0">
                          <a:solidFill>
                            <a:srgbClr val="0000FF"/>
                          </a:solidFill>
                          <a:latin typeface="Cambria Math" panose="02040503050406030204" pitchFamily="18" charset="0"/>
                        </a:rPr>
                        <m:t>𝛼</m:t>
                      </m:r>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0</m:t>
                      </m:r>
                    </m:oMath>
                  </m:oMathPara>
                </a14:m>
                <a:endParaRPr lang="en-IN" sz="1600" dirty="0"/>
              </a:p>
            </p:txBody>
          </p:sp>
        </mc:Choice>
        <mc:Fallback>
          <p:sp>
            <p:nvSpPr>
              <p:cNvPr id="3" name="Object 7">
                <a:extLst>
                  <a:ext uri="{FF2B5EF4-FFF2-40B4-BE49-F238E27FC236}">
                    <a16:creationId xmlns:a16="http://schemas.microsoft.com/office/drawing/2014/main" id="{BE5F6938-4515-F298-D4C2-7C4BF417DE29}"/>
                  </a:ext>
                </a:extLst>
              </p:cNvPr>
              <p:cNvSpPr txBox="1">
                <a:spLocks noRot="1" noChangeAspect="1" noMove="1" noResize="1" noEditPoints="1" noAdjustHandles="1" noChangeArrowheads="1" noChangeShapeType="1" noTextEdit="1"/>
              </p:cNvSpPr>
              <p:nvPr/>
            </p:nvSpPr>
            <p:spPr bwMode="auto">
              <a:xfrm>
                <a:off x="2706851" y="2172596"/>
                <a:ext cx="1103149" cy="55059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Object 7">
                <a:extLst>
                  <a:ext uri="{FF2B5EF4-FFF2-40B4-BE49-F238E27FC236}">
                    <a16:creationId xmlns:a16="http://schemas.microsoft.com/office/drawing/2014/main" id="{5566DBF1-0B3F-7E40-FB63-37F8FEEB5EA8}"/>
                  </a:ext>
                </a:extLst>
              </p:cNvPr>
              <p:cNvSpPr txBox="1"/>
              <p:nvPr/>
            </p:nvSpPr>
            <p:spPr bwMode="auto">
              <a:xfrm>
                <a:off x="3886200" y="2160556"/>
                <a:ext cx="2362200" cy="540977"/>
              </a:xfrm>
              <a:prstGeom prst="rect">
                <a:avLst/>
              </a:prstGeom>
              <a:ln>
                <a:noFill/>
              </a:ln>
            </p:spPr>
            <p:style>
              <a:lnRef idx="2">
                <a:schemeClr val="dk1"/>
              </a:lnRef>
              <a:fillRef idx="1">
                <a:schemeClr val="lt1"/>
              </a:fillRef>
              <a:effectRef idx="0">
                <a:schemeClr val="dk1"/>
              </a:effectRef>
              <a:fontRef idx="minor">
                <a:schemeClr val="dk1"/>
              </a:fontRef>
            </p:style>
            <p:txBody>
              <a:bodyPr>
                <a:normAutofit fontScale="92500"/>
              </a:bodyPr>
              <a:lstStyle/>
              <a:p>
                <a:pPr/>
                <a14:m>
                  <m:oMathPara xmlns:m="http://schemas.openxmlformats.org/officeDocument/2006/math">
                    <m:oMathParaPr>
                      <m:jc m:val="left"/>
                    </m:oMathParaPr>
                    <m:oMath xmlns:m="http://schemas.openxmlformats.org/officeDocument/2006/math">
                      <m:r>
                        <a:rPr lang="en-US" sz="2400" b="0" i="1" smtClean="0">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ea typeface="Cambria Math" panose="02040503050406030204" pitchFamily="18" charset="0"/>
                        </a:rPr>
                        <m:t>∝ </m:t>
                      </m:r>
                      <m:r>
                        <m:rPr>
                          <m:sty m:val="p"/>
                        </m:rPr>
                        <a:rPr lang="en-US" sz="2400" b="0" i="1" smtClean="0">
                          <a:solidFill>
                            <a:srgbClr val="0000FF"/>
                          </a:solidFill>
                          <a:latin typeface="Cambria Math" panose="02040503050406030204" pitchFamily="18" charset="0"/>
                          <a:ea typeface="Cambria Math" panose="02040503050406030204" pitchFamily="18" charset="0"/>
                        </a:rPr>
                        <m:t>ω</m:t>
                      </m:r>
                    </m:oMath>
                  </m:oMathPara>
                </a14:m>
                <a:endParaRPr lang="en-US" sz="2400" b="0" i="1" dirty="0">
                  <a:solidFill>
                    <a:srgbClr val="0000FF"/>
                  </a:solidFill>
                  <a:latin typeface="Cambria Math" panose="02040503050406030204" pitchFamily="18" charset="0"/>
                  <a:ea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6" name="Object 7">
                <a:extLst>
                  <a:ext uri="{FF2B5EF4-FFF2-40B4-BE49-F238E27FC236}">
                    <a16:creationId xmlns:a16="http://schemas.microsoft.com/office/drawing/2014/main" id="{5566DBF1-0B3F-7E40-FB63-37F8FEEB5EA8}"/>
                  </a:ext>
                </a:extLst>
              </p:cNvPr>
              <p:cNvSpPr txBox="1">
                <a:spLocks noRot="1" noChangeAspect="1" noMove="1" noResize="1" noEditPoints="1" noAdjustHandles="1" noChangeArrowheads="1" noChangeShapeType="1" noTextEdit="1"/>
              </p:cNvSpPr>
              <p:nvPr/>
            </p:nvSpPr>
            <p:spPr bwMode="auto">
              <a:xfrm>
                <a:off x="3886200" y="2160556"/>
                <a:ext cx="2362200" cy="54097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Object 7">
                <a:extLst>
                  <a:ext uri="{FF2B5EF4-FFF2-40B4-BE49-F238E27FC236}">
                    <a16:creationId xmlns:a16="http://schemas.microsoft.com/office/drawing/2014/main" id="{4701476F-8F77-5E6B-E606-A3A064B41A24}"/>
                  </a:ext>
                </a:extLst>
              </p:cNvPr>
              <p:cNvSpPr txBox="1"/>
              <p:nvPr/>
            </p:nvSpPr>
            <p:spPr bwMode="auto">
              <a:xfrm>
                <a:off x="2931557" y="3219342"/>
                <a:ext cx="1232347" cy="845584"/>
              </a:xfrm>
              <a:prstGeom prst="rect">
                <a:avLst/>
              </a:prstGeom>
              <a:ln>
                <a:noFill/>
              </a:ln>
            </p:spPr>
            <p:style>
              <a:lnRef idx="2">
                <a:schemeClr val="dk1"/>
              </a:lnRef>
              <a:fillRef idx="1">
                <a:schemeClr val="lt1"/>
              </a:fillRef>
              <a:effectRef idx="0">
                <a:schemeClr val="dk1"/>
              </a:effectRef>
              <a:fontRef idx="minor">
                <a:schemeClr val="dk1"/>
              </a:fontRef>
            </p:style>
            <p:txBody>
              <a:bodyPr>
                <a:normAutofit fontScale="47500" lnSpcReduction="20000"/>
              </a:bodyPr>
              <a:lstStyle/>
              <a:p>
                <a:pPr/>
                <a14:m>
                  <m:oMathPara xmlns:m="http://schemas.openxmlformats.org/officeDocument/2006/math">
                    <m:oMathParaPr>
                      <m:jc m:val="left"/>
                    </m:oMathParaPr>
                    <m:oMath xmlns:m="http://schemas.openxmlformats.org/officeDocument/2006/math">
                      <m:r>
                        <a:rPr lang="en-US" sz="4300" b="0" i="1" smtClean="0">
                          <a:solidFill>
                            <a:srgbClr val="0000FF"/>
                          </a:solidFill>
                          <a:latin typeface="Cambria Math" panose="02040503050406030204" pitchFamily="18" charset="0"/>
                        </a:rPr>
                        <m:t>𝑣</m:t>
                      </m:r>
                      <m:r>
                        <a:rPr lang="en-US" sz="4300" b="0" i="1" baseline="-25000" smtClean="0">
                          <a:solidFill>
                            <a:srgbClr val="0000FF"/>
                          </a:solidFill>
                          <a:latin typeface="Cambria Math" panose="02040503050406030204" pitchFamily="18" charset="0"/>
                        </a:rPr>
                        <m:t>𝑝</m:t>
                      </m:r>
                      <m:r>
                        <a:rPr lang="en-US" sz="4300" b="0" i="1" smtClean="0">
                          <a:solidFill>
                            <a:srgbClr val="0000FF"/>
                          </a:solidFill>
                          <a:latin typeface="Cambria Math" panose="02040503050406030204" pitchFamily="18" charset="0"/>
                        </a:rPr>
                        <m:t>=</m:t>
                      </m:r>
                      <m:f>
                        <m:fPr>
                          <m:ctrlPr>
                            <a:rPr lang="en-US" sz="4300" b="0" i="1" smtClean="0">
                              <a:solidFill>
                                <a:srgbClr val="0000FF"/>
                              </a:solidFill>
                              <a:latin typeface="Cambria Math" panose="02040503050406030204" pitchFamily="18" charset="0"/>
                            </a:rPr>
                          </m:ctrlPr>
                        </m:fPr>
                        <m:num>
                          <m:r>
                            <a:rPr lang="en-US" sz="4300" b="0" i="1" smtClean="0">
                              <a:solidFill>
                                <a:srgbClr val="0000FF"/>
                              </a:solidFill>
                              <a:latin typeface="Cambria Math" panose="02040503050406030204" pitchFamily="18" charset="0"/>
                            </a:rPr>
                            <m:t>1</m:t>
                          </m:r>
                        </m:num>
                        <m:den>
                          <m:rad>
                            <m:radPr>
                              <m:degHide m:val="on"/>
                              <m:ctrlPr>
                                <a:rPr lang="en-US" sz="4300" i="1">
                                  <a:solidFill>
                                    <a:srgbClr val="0000FF"/>
                                  </a:solidFill>
                                  <a:latin typeface="Cambria Math" panose="02040503050406030204" pitchFamily="18" charset="0"/>
                                </a:rPr>
                              </m:ctrlPr>
                            </m:radPr>
                            <m:deg/>
                            <m:e>
                              <m:r>
                                <a:rPr lang="en-US" sz="4300" i="1">
                                  <a:solidFill>
                                    <a:srgbClr val="0000FF"/>
                                  </a:solidFill>
                                  <a:latin typeface="Cambria Math" panose="02040503050406030204" pitchFamily="18" charset="0"/>
                                </a:rPr>
                                <m:t>𝐿𝐶</m:t>
                              </m:r>
                            </m:e>
                          </m:rad>
                        </m:den>
                      </m:f>
                    </m:oMath>
                  </m:oMathPara>
                </a14:m>
                <a:endParaRPr lang="en-US" sz="2400" b="0" i="1" dirty="0">
                  <a:solidFill>
                    <a:srgbClr val="0000FF"/>
                  </a:solidFill>
                  <a:latin typeface="Cambria Math" panose="02040503050406030204" pitchFamily="18" charset="0"/>
                  <a:ea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8" name="Object 7">
                <a:extLst>
                  <a:ext uri="{FF2B5EF4-FFF2-40B4-BE49-F238E27FC236}">
                    <a16:creationId xmlns:a16="http://schemas.microsoft.com/office/drawing/2014/main" id="{4701476F-8F77-5E6B-E606-A3A064B41A24}"/>
                  </a:ext>
                </a:extLst>
              </p:cNvPr>
              <p:cNvSpPr txBox="1">
                <a:spLocks noRot="1" noChangeAspect="1" noMove="1" noResize="1" noEditPoints="1" noAdjustHandles="1" noChangeArrowheads="1" noChangeShapeType="1" noTextEdit="1"/>
              </p:cNvSpPr>
              <p:nvPr/>
            </p:nvSpPr>
            <p:spPr bwMode="auto">
              <a:xfrm>
                <a:off x="2931557" y="3219342"/>
                <a:ext cx="1232347" cy="845584"/>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Object 7">
                <a:extLst>
                  <a:ext uri="{FF2B5EF4-FFF2-40B4-BE49-F238E27FC236}">
                    <a16:creationId xmlns:a16="http://schemas.microsoft.com/office/drawing/2014/main" id="{493018BB-8F54-0F01-57BD-B6848C1C98A9}"/>
                  </a:ext>
                </a:extLst>
              </p:cNvPr>
              <p:cNvSpPr txBox="1"/>
              <p:nvPr/>
            </p:nvSpPr>
            <p:spPr bwMode="auto">
              <a:xfrm>
                <a:off x="3363342" y="5236152"/>
                <a:ext cx="3015431" cy="550599"/>
              </a:xfrm>
              <a:prstGeom prst="rect">
                <a:avLst/>
              </a:prstGeom>
              <a:ln>
                <a:noFill/>
              </a:ln>
            </p:spPr>
            <p:style>
              <a:lnRef idx="2">
                <a:schemeClr val="dk1"/>
              </a:lnRef>
              <a:fillRef idx="1">
                <a:schemeClr val="lt1"/>
              </a:fillRef>
              <a:effectRef idx="0">
                <a:schemeClr val="dk1"/>
              </a:effectRef>
              <a:fontRef idx="minor">
                <a:schemeClr val="dk1"/>
              </a:fontRef>
            </p:style>
            <p:txBody>
              <a:bodyPr>
                <a:normAutofit fontScale="92500"/>
              </a:bodyPr>
              <a:lstStyle/>
              <a:p>
                <a:pPr/>
                <a14:m>
                  <m:oMathPara xmlns:m="http://schemas.openxmlformats.org/officeDocument/2006/math">
                    <m:oMathParaPr>
                      <m:jc m:val="left"/>
                    </m:oMathParaPr>
                    <m:oMath xmlns:m="http://schemas.openxmlformats.org/officeDocument/2006/math">
                      <m:r>
                        <a:rPr lang="en-US" sz="2400" b="0" i="1" smtClean="0">
                          <a:solidFill>
                            <a:srgbClr val="0000FF"/>
                          </a:solidFill>
                          <a:latin typeface="Cambria Math" panose="02040503050406030204" pitchFamily="18" charset="0"/>
                        </a:rPr>
                        <m:t>𝑍</m:t>
                      </m:r>
                      <m:r>
                        <a:rPr lang="en-US" sz="2400" b="0" i="1" baseline="-25000" smtClean="0">
                          <a:solidFill>
                            <a:srgbClr val="0000FF"/>
                          </a:solidFill>
                          <a:latin typeface="Cambria Math" panose="02040503050406030204" pitchFamily="18" charset="0"/>
                        </a:rPr>
                        <m:t>0</m:t>
                      </m:r>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𝑅</m:t>
                      </m:r>
                      <m:r>
                        <a:rPr lang="en-US" sz="2400" b="0" i="1" baseline="-25000" smtClean="0">
                          <a:solidFill>
                            <a:srgbClr val="0000FF"/>
                          </a:solidFill>
                          <a:latin typeface="Cambria Math" panose="02040503050406030204" pitchFamily="18" charset="0"/>
                        </a:rPr>
                        <m:t>0</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𝑗𝑋</m:t>
                      </m:r>
                      <m:r>
                        <a:rPr lang="en-US" sz="2400" b="0" i="1" baseline="-25000" smtClean="0">
                          <a:solidFill>
                            <a:srgbClr val="0000FF"/>
                          </a:solidFill>
                          <a:latin typeface="Cambria Math" panose="02040503050406030204" pitchFamily="18" charset="0"/>
                        </a:rPr>
                        <m:t>0</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m:oMathPara>
                </a14:m>
                <a:endParaRPr lang="en-US" sz="2400" b="0" i="1" dirty="0">
                  <a:solidFill>
                    <a:srgbClr val="0000FF"/>
                  </a:solidFill>
                  <a:latin typeface="Cambria Math" panose="02040503050406030204" pitchFamily="18" charset="0"/>
                </a:endParaRPr>
              </a:p>
              <a:p>
                <a:pPr/>
                <a:endParaRPr lang="en-IN" sz="1600" dirty="0"/>
              </a:p>
            </p:txBody>
          </p:sp>
        </mc:Choice>
        <mc:Fallback>
          <p:sp>
            <p:nvSpPr>
              <p:cNvPr id="10" name="Object 7">
                <a:extLst>
                  <a:ext uri="{FF2B5EF4-FFF2-40B4-BE49-F238E27FC236}">
                    <a16:creationId xmlns:a16="http://schemas.microsoft.com/office/drawing/2014/main" id="{493018BB-8F54-0F01-57BD-B6848C1C98A9}"/>
                  </a:ext>
                </a:extLst>
              </p:cNvPr>
              <p:cNvSpPr txBox="1">
                <a:spLocks noRot="1" noChangeAspect="1" noMove="1" noResize="1" noEditPoints="1" noAdjustHandles="1" noChangeArrowheads="1" noChangeShapeType="1" noTextEdit="1"/>
              </p:cNvSpPr>
              <p:nvPr/>
            </p:nvSpPr>
            <p:spPr bwMode="auto">
              <a:xfrm>
                <a:off x="3363342" y="5236152"/>
                <a:ext cx="3015431" cy="550599"/>
              </a:xfrm>
              <a:prstGeom prst="rect">
                <a:avLst/>
              </a:prstGeom>
              <a:blipFill>
                <a:blip r:embed="rId6"/>
                <a:stretch>
                  <a:fillRect/>
                </a:stretch>
              </a:blipFill>
              <a:ln>
                <a:noFill/>
              </a:ln>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Text Box 7">
            <a:extLst>
              <a:ext uri="{FF2B5EF4-FFF2-40B4-BE49-F238E27FC236}">
                <a16:creationId xmlns:a16="http://schemas.microsoft.com/office/drawing/2014/main" id="{35AD229A-D299-3196-BBD0-F12DA4D80A5C}"/>
              </a:ext>
            </a:extLst>
          </p:cNvPr>
          <p:cNvSpPr txBox="1">
            <a:spLocks noChangeArrowheads="1"/>
          </p:cNvSpPr>
          <p:nvPr/>
        </p:nvSpPr>
        <p:spPr bwMode="auto">
          <a:xfrm>
            <a:off x="152400" y="304800"/>
            <a:ext cx="579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a:solidFill>
                  <a:srgbClr val="00B050"/>
                </a:solidFill>
                <a:latin typeface="Calibri" panose="020F0502020204030204" pitchFamily="34" charset="0"/>
                <a:cs typeface="Calibri" panose="020F0502020204030204" pitchFamily="34" charset="0"/>
              </a:rPr>
              <a:t>Case-2: Low-Loss Line (R &lt;&lt; j</a:t>
            </a:r>
            <a:r>
              <a:rPr lang="en-US" altLang="en-US" b="1">
                <a:solidFill>
                  <a:srgbClr val="00B050"/>
                </a:solidFill>
                <a:latin typeface="Calibri" panose="020F0502020204030204" pitchFamily="34" charset="0"/>
                <a:cs typeface="Calibri" panose="020F0502020204030204" pitchFamily="34" charset="0"/>
                <a:sym typeface="Symbol" panose="05050102010706020507" pitchFamily="18" charset="2"/>
              </a:rPr>
              <a:t>L</a:t>
            </a:r>
            <a:r>
              <a:rPr lang="en-US" altLang="en-US" b="1">
                <a:solidFill>
                  <a:srgbClr val="00B050"/>
                </a:solidFill>
                <a:latin typeface="Calibri" panose="020F0502020204030204" pitchFamily="34" charset="0"/>
                <a:cs typeface="Calibri" panose="020F0502020204030204" pitchFamily="34" charset="0"/>
              </a:rPr>
              <a:t>, G &lt;&lt; j</a:t>
            </a:r>
            <a:r>
              <a:rPr lang="en-US" altLang="en-US" b="1">
                <a:solidFill>
                  <a:srgbClr val="00B050"/>
                </a:solidFill>
                <a:latin typeface="Calibri" panose="020F0502020204030204" pitchFamily="34" charset="0"/>
                <a:cs typeface="Calibri" panose="020F0502020204030204" pitchFamily="34" charset="0"/>
                <a:sym typeface="Symbol" panose="05050102010706020507" pitchFamily="18" charset="2"/>
              </a:rPr>
              <a:t></a:t>
            </a:r>
            <a:r>
              <a:rPr lang="en-US" altLang="en-US" b="1">
                <a:solidFill>
                  <a:srgbClr val="00B050"/>
                </a:solidFill>
                <a:latin typeface="Calibri" panose="020F0502020204030204" pitchFamily="34" charset="0"/>
                <a:cs typeface="Calibri" panose="020F0502020204030204" pitchFamily="34" charset="0"/>
              </a:rPr>
              <a:t>C)</a:t>
            </a:r>
          </a:p>
        </p:txBody>
      </p:sp>
      <p:sp>
        <p:nvSpPr>
          <p:cNvPr id="20490" name="Rectangle 9">
            <a:extLst>
              <a:ext uri="{FF2B5EF4-FFF2-40B4-BE49-F238E27FC236}">
                <a16:creationId xmlns:a16="http://schemas.microsoft.com/office/drawing/2014/main" id="{13106B2B-6206-FDEA-79BA-334634B97454}"/>
              </a:ext>
            </a:extLst>
          </p:cNvPr>
          <p:cNvSpPr>
            <a:spLocks noChangeArrowheads="1"/>
          </p:cNvSpPr>
          <p:nvPr/>
        </p:nvSpPr>
        <p:spPr bwMode="auto">
          <a:xfrm>
            <a:off x="280193" y="1112690"/>
            <a:ext cx="2434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Propagation Constant</a:t>
            </a:r>
          </a:p>
        </p:txBody>
      </p:sp>
      <p:sp>
        <p:nvSpPr>
          <p:cNvPr id="8" name="TextBox 7">
            <a:extLst>
              <a:ext uri="{FF2B5EF4-FFF2-40B4-BE49-F238E27FC236}">
                <a16:creationId xmlns:a16="http://schemas.microsoft.com/office/drawing/2014/main" id="{7A913704-CD03-5203-73D0-D59E0DA14A02}"/>
              </a:ext>
            </a:extLst>
          </p:cNvPr>
          <p:cNvSpPr txBox="1"/>
          <p:nvPr/>
        </p:nvSpPr>
        <p:spPr>
          <a:xfrm>
            <a:off x="1600199" y="1735914"/>
            <a:ext cx="5562600" cy="369332"/>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Find the value for attenuation and phase constant</a:t>
            </a:r>
          </a:p>
        </p:txBody>
      </p:sp>
      <mc:AlternateContent xmlns:mc="http://schemas.openxmlformats.org/markup-compatibility/2006">
        <mc:Choice xmlns:a14="http://schemas.microsoft.com/office/drawing/2010/main" Requires="a14">
          <p:sp>
            <p:nvSpPr>
              <p:cNvPr id="4" name="Object 7">
                <a:extLst>
                  <a:ext uri="{FF2B5EF4-FFF2-40B4-BE49-F238E27FC236}">
                    <a16:creationId xmlns:a16="http://schemas.microsoft.com/office/drawing/2014/main" id="{F7AAE7C7-3125-F758-8BDF-4BAD56CE2D18}"/>
                  </a:ext>
                </a:extLst>
              </p:cNvPr>
              <p:cNvSpPr txBox="1"/>
              <p:nvPr/>
            </p:nvSpPr>
            <p:spPr bwMode="auto">
              <a:xfrm>
                <a:off x="1752600" y="2295896"/>
                <a:ext cx="5943600" cy="84358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 xmlns:m="http://schemas.openxmlformats.org/officeDocument/2006/math">
                    <m:r>
                      <m:rPr>
                        <m:sty m:val="p"/>
                      </m:rPr>
                      <a:rPr lang="en-US" sz="2400" b="0" i="1" smtClean="0">
                        <a:solidFill>
                          <a:srgbClr val="0000FF"/>
                        </a:solidFill>
                        <a:latin typeface="Cambria Math" panose="02040503050406030204" pitchFamily="18" charset="0"/>
                      </a:rPr>
                      <m:t>γ</m:t>
                    </m:r>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𝛼</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a14:m>
                <a:r>
                  <a:rPr lang="en-US" sz="2400" b="0" i="1" dirty="0">
                    <a:solidFill>
                      <a:srgbClr val="0000FF"/>
                    </a:solidFill>
                    <a:latin typeface="Cambria Math" panose="02040503050406030204" pitchFamily="18" charset="0"/>
                  </a:rPr>
                  <a:t> </a:t>
                </a:r>
                <a14:m>
                  <m:oMath xmlns:m="http://schemas.openxmlformats.org/officeDocument/2006/math">
                    <m:sSup>
                      <m:sSupPr>
                        <m:ctrlPr>
                          <a:rPr lang="en-US" sz="2400" i="1" dirty="0" smtClean="0">
                            <a:solidFill>
                              <a:srgbClr val="0000FF"/>
                            </a:solidFill>
                            <a:latin typeface="Cambria Math" panose="02040503050406030204" pitchFamily="18" charset="0"/>
                          </a:rPr>
                        </m:ctrlPr>
                      </m:sSupPr>
                      <m:e>
                        <m:r>
                          <a:rPr lang="en-US" sz="2400" b="0" i="1" dirty="0" smtClean="0">
                            <a:solidFill>
                              <a:srgbClr val="0000FF"/>
                            </a:solidFill>
                            <a:latin typeface="Cambria Math" panose="02040503050406030204" pitchFamily="18" charset="0"/>
                          </a:rPr>
                          <m:t>(</m:t>
                        </m:r>
                        <m:r>
                          <m:rPr>
                            <m:nor/>
                          </m:rPr>
                          <a:rPr lang="en-US" sz="2400" dirty="0">
                            <a:solidFill>
                              <a:srgbClr val="0000FF"/>
                            </a:solidFill>
                            <a:latin typeface="Cambria Math" panose="02040503050406030204" pitchFamily="18" charset="0"/>
                          </a:rPr>
                          <m:t>1+</m:t>
                        </m:r>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𝑅</m:t>
                            </m:r>
                          </m:num>
                          <m:den>
                            <m:r>
                              <a:rPr lang="en-US" sz="2400" i="1">
                                <a:solidFill>
                                  <a:srgbClr val="0000FF"/>
                                </a:solidFill>
                                <a:latin typeface="Cambria Math" panose="02040503050406030204" pitchFamily="18" charset="0"/>
                              </a:rPr>
                              <m:t>𝑗</m:t>
                            </m:r>
                            <m:r>
                              <a:rPr lang="en-US" sz="2400" i="1">
                                <a:solidFill>
                                  <a:srgbClr val="0000FF"/>
                                </a:solidFill>
                                <a:latin typeface="Cambria Math" panose="02040503050406030204" pitchFamily="18" charset="0"/>
                              </a:rPr>
                              <m:t>𝜔</m:t>
                            </m:r>
                            <m:r>
                              <a:rPr lang="en-US" sz="2400" i="1">
                                <a:solidFill>
                                  <a:srgbClr val="0000FF"/>
                                </a:solidFill>
                                <a:latin typeface="Cambria Math" panose="02040503050406030204" pitchFamily="18" charset="0"/>
                              </a:rPr>
                              <m:t>𝐿</m:t>
                            </m:r>
                          </m:den>
                        </m:f>
                        <m:r>
                          <a:rPr lang="en-US" sz="2400" b="0" i="1" smtClean="0">
                            <a:solidFill>
                              <a:srgbClr val="0000FF"/>
                            </a:solidFill>
                            <a:latin typeface="Cambria Math" panose="02040503050406030204" pitchFamily="18" charset="0"/>
                          </a:rPr>
                          <m:t>)</m:t>
                        </m:r>
                      </m:e>
                      <m:sup>
                        <m:f>
                          <m:fPr>
                            <m:ctrlPr>
                              <a:rPr lang="en-US" sz="2400" i="1" dirty="0">
                                <a:solidFill>
                                  <a:srgbClr val="0000FF"/>
                                </a:solidFill>
                                <a:latin typeface="Cambria Math" panose="02040503050406030204" pitchFamily="18" charset="0"/>
                              </a:rPr>
                            </m:ctrlPr>
                          </m:fPr>
                          <m:num>
                            <m:r>
                              <a:rPr lang="en-US" sz="2400" i="1" dirty="0">
                                <a:solidFill>
                                  <a:srgbClr val="0000FF"/>
                                </a:solidFill>
                                <a:latin typeface="Cambria Math" panose="02040503050406030204" pitchFamily="18" charset="0"/>
                              </a:rPr>
                              <m:t>1</m:t>
                            </m:r>
                          </m:num>
                          <m:den>
                            <m:r>
                              <a:rPr lang="en-US" sz="2400" i="1" dirty="0">
                                <a:solidFill>
                                  <a:srgbClr val="0000FF"/>
                                </a:solidFill>
                                <a:latin typeface="Cambria Math" panose="02040503050406030204" pitchFamily="18" charset="0"/>
                              </a:rPr>
                              <m:t>2</m:t>
                            </m:r>
                          </m:den>
                        </m:f>
                      </m:sup>
                    </m:sSup>
                    <m:sSup>
                      <m:sSupPr>
                        <m:ctrlPr>
                          <a:rPr lang="en-US" sz="2400" i="1" dirty="0">
                            <a:solidFill>
                              <a:srgbClr val="0000FF"/>
                            </a:solidFill>
                            <a:latin typeface="Cambria Math" panose="02040503050406030204" pitchFamily="18" charset="0"/>
                          </a:rPr>
                        </m:ctrlPr>
                      </m:sSupPr>
                      <m:e>
                        <m:r>
                          <a:rPr lang="en-US" sz="2400" i="1" dirty="0">
                            <a:solidFill>
                              <a:srgbClr val="0000FF"/>
                            </a:solidFill>
                            <a:latin typeface="Cambria Math" panose="02040503050406030204" pitchFamily="18" charset="0"/>
                          </a:rPr>
                          <m:t>(</m:t>
                        </m:r>
                        <m:r>
                          <m:rPr>
                            <m:nor/>
                          </m:rPr>
                          <a:rPr lang="en-US" sz="2400" dirty="0">
                            <a:solidFill>
                              <a:srgbClr val="0000FF"/>
                            </a:solidFill>
                            <a:latin typeface="Cambria Math" panose="02040503050406030204" pitchFamily="18" charset="0"/>
                          </a:rPr>
                          <m:t>1+</m:t>
                        </m:r>
                        <m:f>
                          <m:fPr>
                            <m:ctrlPr>
                              <a:rPr lang="en-US" sz="2400" i="1">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𝐺</m:t>
                            </m:r>
                          </m:num>
                          <m:den>
                            <m:r>
                              <a:rPr lang="en-US" sz="2400" i="1">
                                <a:solidFill>
                                  <a:srgbClr val="0000FF"/>
                                </a:solidFill>
                                <a:latin typeface="Cambria Math" panose="02040503050406030204" pitchFamily="18" charset="0"/>
                              </a:rPr>
                              <m:t>𝑗</m:t>
                            </m:r>
                            <m:r>
                              <a:rPr lang="en-US" sz="2400" i="1">
                                <a:solidFill>
                                  <a:srgbClr val="0000FF"/>
                                </a:solidFill>
                                <a:latin typeface="Cambria Math" panose="02040503050406030204" pitchFamily="18" charset="0"/>
                              </a:rPr>
                              <m:t>𝜔</m:t>
                            </m:r>
                            <m:r>
                              <a:rPr lang="en-US" sz="2400" b="0" i="1" smtClean="0">
                                <a:solidFill>
                                  <a:srgbClr val="0000FF"/>
                                </a:solidFill>
                                <a:latin typeface="Cambria Math" panose="02040503050406030204" pitchFamily="18" charset="0"/>
                              </a:rPr>
                              <m:t>𝐶</m:t>
                            </m:r>
                          </m:den>
                        </m:f>
                        <m:r>
                          <a:rPr lang="en-US" sz="2400" i="1">
                            <a:solidFill>
                              <a:srgbClr val="0000FF"/>
                            </a:solidFill>
                            <a:latin typeface="Cambria Math" panose="02040503050406030204" pitchFamily="18" charset="0"/>
                          </a:rPr>
                          <m:t>)</m:t>
                        </m:r>
                      </m:e>
                      <m:sup>
                        <m:f>
                          <m:fPr>
                            <m:ctrlPr>
                              <a:rPr lang="en-US" sz="2400" i="1" dirty="0">
                                <a:solidFill>
                                  <a:srgbClr val="0000FF"/>
                                </a:solidFill>
                                <a:latin typeface="Cambria Math" panose="02040503050406030204" pitchFamily="18" charset="0"/>
                              </a:rPr>
                            </m:ctrlPr>
                          </m:fPr>
                          <m:num>
                            <m:r>
                              <a:rPr lang="en-US" sz="2400" i="1" dirty="0">
                                <a:solidFill>
                                  <a:srgbClr val="0000FF"/>
                                </a:solidFill>
                                <a:latin typeface="Cambria Math" panose="02040503050406030204" pitchFamily="18" charset="0"/>
                              </a:rPr>
                              <m:t>1</m:t>
                            </m:r>
                          </m:num>
                          <m:den>
                            <m:r>
                              <a:rPr lang="en-US" sz="2400" i="1" dirty="0">
                                <a:solidFill>
                                  <a:srgbClr val="0000FF"/>
                                </a:solidFill>
                                <a:latin typeface="Cambria Math" panose="02040503050406030204" pitchFamily="18" charset="0"/>
                              </a:rPr>
                              <m:t>2</m:t>
                            </m:r>
                          </m:den>
                        </m:f>
                      </m:sup>
                    </m:sSup>
                  </m:oMath>
                </a14:m>
                <a:endParaRPr lang="en-US" sz="2400" i="1"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4" name="Object 7">
                <a:extLst>
                  <a:ext uri="{FF2B5EF4-FFF2-40B4-BE49-F238E27FC236}">
                    <a16:creationId xmlns:a16="http://schemas.microsoft.com/office/drawing/2014/main" id="{F7AAE7C7-3125-F758-8BDF-4BAD56CE2D18}"/>
                  </a:ext>
                </a:extLst>
              </p:cNvPr>
              <p:cNvSpPr txBox="1">
                <a:spLocks noRot="1" noChangeAspect="1" noMove="1" noResize="1" noEditPoints="1" noAdjustHandles="1" noChangeArrowheads="1" noChangeShapeType="1" noTextEdit="1"/>
              </p:cNvSpPr>
              <p:nvPr/>
            </p:nvSpPr>
            <p:spPr bwMode="auto">
              <a:xfrm>
                <a:off x="1752600" y="2295896"/>
                <a:ext cx="5943600" cy="843589"/>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Object 7">
                <a:extLst>
                  <a:ext uri="{FF2B5EF4-FFF2-40B4-BE49-F238E27FC236}">
                    <a16:creationId xmlns:a16="http://schemas.microsoft.com/office/drawing/2014/main" id="{74626F44-3B6E-B339-30DA-099578DC27AA}"/>
                  </a:ext>
                </a:extLst>
              </p:cNvPr>
              <p:cNvSpPr txBox="1"/>
              <p:nvPr/>
            </p:nvSpPr>
            <p:spPr bwMode="auto">
              <a:xfrm>
                <a:off x="1752600" y="3139485"/>
                <a:ext cx="5943600" cy="84358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 xmlns:m="http://schemas.openxmlformats.org/officeDocument/2006/math">
                    <m:r>
                      <a:rPr lang="en-IN" sz="2400" i="1" smtClean="0">
                        <a:solidFill>
                          <a:srgbClr val="0000FF"/>
                        </a:solidFill>
                        <a:latin typeface="Cambria Math" panose="02040503050406030204" pitchFamily="18" charset="0"/>
                      </a:rPr>
                      <m:t> </m:t>
                    </m:r>
                    <m:r>
                      <a:rPr lang="en-IN" sz="2400" i="1" smtClean="0">
                        <a:solidFill>
                          <a:srgbClr val="0000FF"/>
                        </a:solidFill>
                        <a:latin typeface="Cambria Math" panose="02040503050406030204" pitchFamily="18" charset="0"/>
                        <a:ea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a14:m>
                <a:r>
                  <a:rPr lang="en-US" sz="2400" b="0" i="1" dirty="0">
                    <a:solidFill>
                      <a:srgbClr val="0000FF"/>
                    </a:solidFill>
                    <a:latin typeface="Cambria Math" panose="02040503050406030204" pitchFamily="18" charset="0"/>
                  </a:rPr>
                  <a:t> </a:t>
                </a:r>
                <a14:m>
                  <m:oMath xmlns:m="http://schemas.openxmlformats.org/officeDocument/2006/math">
                    <m:r>
                      <a:rPr lang="en-US" sz="2400" i="1" dirty="0">
                        <a:solidFill>
                          <a:srgbClr val="0000FF"/>
                        </a:solidFill>
                        <a:latin typeface="Cambria Math" panose="02040503050406030204" pitchFamily="18" charset="0"/>
                      </a:rPr>
                      <m:t>(</m:t>
                    </m:r>
                    <m:r>
                      <m:rPr>
                        <m:nor/>
                      </m:rPr>
                      <a:rPr lang="en-US" sz="2400" dirty="0">
                        <a:solidFill>
                          <a:srgbClr val="0000FF"/>
                        </a:solidFill>
                        <a:latin typeface="Cambria Math" panose="02040503050406030204" pitchFamily="18" charset="0"/>
                      </a:rPr>
                      <m:t>1+</m:t>
                    </m:r>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𝑅</m:t>
                        </m:r>
                      </m:num>
                      <m:den>
                        <m:r>
                          <a:rPr lang="en-US" sz="2400" i="1">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2</m:t>
                        </m:r>
                        <m:r>
                          <a:rPr lang="en-US" sz="2400" i="1">
                            <a:solidFill>
                              <a:srgbClr val="0000FF"/>
                            </a:solidFill>
                            <a:latin typeface="Cambria Math" panose="02040503050406030204" pitchFamily="18" charset="0"/>
                          </a:rPr>
                          <m:t>𝜔</m:t>
                        </m:r>
                        <m:r>
                          <a:rPr lang="en-US" sz="2400" i="1">
                            <a:solidFill>
                              <a:srgbClr val="0000FF"/>
                            </a:solidFill>
                            <a:latin typeface="Cambria Math" panose="02040503050406030204" pitchFamily="18" charset="0"/>
                          </a:rPr>
                          <m:t>𝐿</m:t>
                        </m:r>
                      </m:den>
                    </m:f>
                    <m:r>
                      <a:rPr lang="en-US" sz="2400" i="1">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m:t>
                    </m:r>
                    <m:r>
                      <m:rPr>
                        <m:nor/>
                      </m:rPr>
                      <a:rPr lang="en-US" sz="2400" dirty="0">
                        <a:solidFill>
                          <a:srgbClr val="0000FF"/>
                        </a:solidFill>
                        <a:latin typeface="Cambria Math" panose="02040503050406030204" pitchFamily="18" charset="0"/>
                      </a:rPr>
                      <m:t>1+</m:t>
                    </m:r>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𝐺</m:t>
                        </m:r>
                      </m:num>
                      <m:den>
                        <m:r>
                          <a:rPr lang="en-US" sz="2400" i="1">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2</m:t>
                        </m:r>
                        <m:r>
                          <a:rPr lang="en-US" sz="2400" i="1">
                            <a:solidFill>
                              <a:srgbClr val="0000FF"/>
                            </a:solidFill>
                            <a:latin typeface="Cambria Math" panose="02040503050406030204" pitchFamily="18" charset="0"/>
                          </a:rPr>
                          <m:t>𝜔</m:t>
                        </m:r>
                        <m:r>
                          <a:rPr lang="en-US" sz="2400" i="1">
                            <a:solidFill>
                              <a:srgbClr val="0000FF"/>
                            </a:solidFill>
                            <a:latin typeface="Cambria Math" panose="02040503050406030204" pitchFamily="18" charset="0"/>
                          </a:rPr>
                          <m:t>𝐶</m:t>
                        </m:r>
                      </m:den>
                    </m:f>
                    <m:r>
                      <a:rPr lang="en-US" sz="2400" i="1">
                        <a:solidFill>
                          <a:srgbClr val="0000FF"/>
                        </a:solidFill>
                        <a:latin typeface="Cambria Math" panose="02040503050406030204" pitchFamily="18" charset="0"/>
                      </a:rPr>
                      <m:t>)</m:t>
                    </m:r>
                  </m:oMath>
                </a14:m>
                <a:endParaRPr lang="en-US" sz="2400" i="1"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5" name="Object 7">
                <a:extLst>
                  <a:ext uri="{FF2B5EF4-FFF2-40B4-BE49-F238E27FC236}">
                    <a16:creationId xmlns:a16="http://schemas.microsoft.com/office/drawing/2014/main" id="{74626F44-3B6E-B339-30DA-099578DC27AA}"/>
                  </a:ext>
                </a:extLst>
              </p:cNvPr>
              <p:cNvSpPr txBox="1">
                <a:spLocks noRot="1" noChangeAspect="1" noMove="1" noResize="1" noEditPoints="1" noAdjustHandles="1" noChangeArrowheads="1" noChangeShapeType="1" noTextEdit="1"/>
              </p:cNvSpPr>
              <p:nvPr/>
            </p:nvSpPr>
            <p:spPr bwMode="auto">
              <a:xfrm>
                <a:off x="1752600" y="3139485"/>
                <a:ext cx="5943600" cy="84358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Object 7">
                <a:extLst>
                  <a:ext uri="{FF2B5EF4-FFF2-40B4-BE49-F238E27FC236}">
                    <a16:creationId xmlns:a16="http://schemas.microsoft.com/office/drawing/2014/main" id="{3B7A9676-61D3-1270-759A-650F0E7B5B27}"/>
                  </a:ext>
                </a:extLst>
              </p:cNvPr>
              <p:cNvSpPr txBox="1"/>
              <p:nvPr/>
            </p:nvSpPr>
            <p:spPr bwMode="auto">
              <a:xfrm>
                <a:off x="1828800" y="4009655"/>
                <a:ext cx="5943600" cy="84358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 xmlns:m="http://schemas.openxmlformats.org/officeDocument/2006/math">
                    <m:r>
                      <a:rPr lang="en-IN" sz="2400" i="1" smtClean="0">
                        <a:solidFill>
                          <a:srgbClr val="0000FF"/>
                        </a:solidFill>
                        <a:latin typeface="Cambria Math" panose="02040503050406030204" pitchFamily="18" charset="0"/>
                      </a:rPr>
                      <m:t> </m:t>
                    </m:r>
                    <m:r>
                      <a:rPr lang="en-IN" sz="2400" i="1" smtClean="0">
                        <a:solidFill>
                          <a:srgbClr val="0000FF"/>
                        </a:solidFill>
                        <a:latin typeface="Cambria Math" panose="02040503050406030204" pitchFamily="18" charset="0"/>
                        <a:ea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a14:m>
                <a:r>
                  <a:rPr lang="en-US" sz="2400" b="0" i="1" dirty="0">
                    <a:solidFill>
                      <a:srgbClr val="0000FF"/>
                    </a:solidFill>
                    <a:latin typeface="Cambria Math" panose="02040503050406030204" pitchFamily="18" charset="0"/>
                  </a:rPr>
                  <a:t> </a:t>
                </a:r>
                <a14:m>
                  <m:oMath xmlns:m="http://schemas.openxmlformats.org/officeDocument/2006/math">
                    <m:r>
                      <a:rPr lang="en-US" sz="2400" i="1" dirty="0" smtClean="0">
                        <a:solidFill>
                          <a:srgbClr val="0000FF"/>
                        </a:solidFill>
                        <a:latin typeface="Cambria Math" panose="02040503050406030204" pitchFamily="18" charset="0"/>
                      </a:rPr>
                      <m:t>[</m:t>
                    </m:r>
                    <m:r>
                      <m:rPr>
                        <m:nor/>
                      </m:rPr>
                      <a:rPr lang="en-US" sz="2400" dirty="0">
                        <a:solidFill>
                          <a:srgbClr val="0000FF"/>
                        </a:solidFill>
                        <a:latin typeface="Cambria Math" panose="02040503050406030204" pitchFamily="18" charset="0"/>
                      </a:rPr>
                      <m:t>1+</m:t>
                    </m:r>
                    <m:f>
                      <m:fPr>
                        <m:ctrlPr>
                          <a:rPr lang="en-US" sz="2400" i="1">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1</m:t>
                        </m:r>
                      </m:num>
                      <m:den>
                        <m:r>
                          <a:rPr lang="en-US" sz="2400" i="1">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2</m:t>
                        </m:r>
                        <m:r>
                          <a:rPr lang="en-US" sz="2400" i="1">
                            <a:solidFill>
                              <a:srgbClr val="0000FF"/>
                            </a:solidFill>
                            <a:latin typeface="Cambria Math" panose="02040503050406030204" pitchFamily="18" charset="0"/>
                          </a:rPr>
                          <m:t>𝜔</m:t>
                        </m:r>
                      </m:den>
                    </m:f>
                    <m:r>
                      <a:rPr lang="en-US" sz="2400" i="1" dirty="0">
                        <a:solidFill>
                          <a:srgbClr val="0000FF"/>
                        </a:solidFill>
                        <a:latin typeface="Cambria Math" panose="02040503050406030204" pitchFamily="18" charset="0"/>
                      </a:rPr>
                      <m:t>(</m:t>
                    </m:r>
                    <m:f>
                      <m:fPr>
                        <m:ctrlPr>
                          <a:rPr lang="en-US" sz="2400" i="1">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𝑅</m:t>
                        </m:r>
                      </m:num>
                      <m:den>
                        <m:r>
                          <a:rPr lang="en-US" sz="2400" b="0" i="1" smtClean="0">
                            <a:solidFill>
                              <a:srgbClr val="0000FF"/>
                            </a:solidFill>
                            <a:latin typeface="Cambria Math" panose="02040503050406030204" pitchFamily="18" charset="0"/>
                          </a:rPr>
                          <m:t>𝐿</m:t>
                        </m:r>
                      </m:den>
                    </m:f>
                    <m:r>
                      <m:rPr>
                        <m:nor/>
                      </m:rPr>
                      <a:rPr lang="en-US" sz="2400" dirty="0">
                        <a:solidFill>
                          <a:srgbClr val="0000FF"/>
                        </a:solidFill>
                        <a:latin typeface="Cambria Math" panose="02040503050406030204" pitchFamily="18" charset="0"/>
                      </a:rPr>
                      <m:t>+</m:t>
                    </m:r>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𝐺</m:t>
                        </m:r>
                      </m:num>
                      <m:den>
                        <m:r>
                          <a:rPr lang="en-US" sz="2400" i="1">
                            <a:solidFill>
                              <a:srgbClr val="0000FF"/>
                            </a:solidFill>
                            <a:latin typeface="Cambria Math" panose="02040503050406030204" pitchFamily="18" charset="0"/>
                          </a:rPr>
                          <m:t>𝐶</m:t>
                        </m:r>
                      </m:den>
                    </m:f>
                    <m:r>
                      <a:rPr lang="en-US" sz="2400" b="0" i="1" smtClean="0">
                        <a:solidFill>
                          <a:srgbClr val="0000FF"/>
                        </a:solidFill>
                        <a:latin typeface="Cambria Math" panose="02040503050406030204" pitchFamily="18" charset="0"/>
                      </a:rPr>
                      <m:t>)]</m:t>
                    </m:r>
                  </m:oMath>
                </a14:m>
                <a:endParaRPr lang="en-US" sz="2400" i="1"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6" name="Object 7">
                <a:extLst>
                  <a:ext uri="{FF2B5EF4-FFF2-40B4-BE49-F238E27FC236}">
                    <a16:creationId xmlns:a16="http://schemas.microsoft.com/office/drawing/2014/main" id="{3B7A9676-61D3-1270-759A-650F0E7B5B27}"/>
                  </a:ext>
                </a:extLst>
              </p:cNvPr>
              <p:cNvSpPr txBox="1">
                <a:spLocks noRot="1" noChangeAspect="1" noMove="1" noResize="1" noEditPoints="1" noAdjustHandles="1" noChangeArrowheads="1" noChangeShapeType="1" noTextEdit="1"/>
              </p:cNvSpPr>
              <p:nvPr/>
            </p:nvSpPr>
            <p:spPr bwMode="auto">
              <a:xfrm>
                <a:off x="1828800" y="4009655"/>
                <a:ext cx="5943600" cy="84358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Object 7">
                <a:extLst>
                  <a:ext uri="{FF2B5EF4-FFF2-40B4-BE49-F238E27FC236}">
                    <a16:creationId xmlns:a16="http://schemas.microsoft.com/office/drawing/2014/main" id="{6034C186-3B5D-0E48-3ECE-6D9666FE9B6B}"/>
                  </a:ext>
                </a:extLst>
              </p:cNvPr>
              <p:cNvSpPr txBox="1"/>
              <p:nvPr/>
            </p:nvSpPr>
            <p:spPr bwMode="auto">
              <a:xfrm>
                <a:off x="457200" y="4879825"/>
                <a:ext cx="3886200" cy="119427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r>
                        <a:rPr lang="en-IN" sz="240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𝛼</m:t>
                      </m:r>
                      <m:r>
                        <a:rPr lang="en-IN" sz="2400" i="1" smtClean="0">
                          <a:solidFill>
                            <a:srgbClr val="0000FF"/>
                          </a:solidFill>
                          <a:latin typeface="Cambria Math" panose="02040503050406030204" pitchFamily="18" charset="0"/>
                          <a:ea typeface="Cambria Math" panose="02040503050406030204" pitchFamily="18" charset="0"/>
                        </a:rPr>
                        <m:t>≅</m:t>
                      </m:r>
                      <m:f>
                        <m:fPr>
                          <m:ctrlPr>
                            <a:rPr lang="en-IN" sz="2400" i="1" smtClean="0">
                              <a:solidFill>
                                <a:srgbClr val="0000FF"/>
                              </a:solidFill>
                              <a:latin typeface="Cambria Math" panose="02040503050406030204" pitchFamily="18" charset="0"/>
                              <a:ea typeface="Cambria Math" panose="02040503050406030204" pitchFamily="18" charset="0"/>
                            </a:rPr>
                          </m:ctrlPr>
                        </m:fPr>
                        <m:num>
                          <m:r>
                            <a:rPr lang="en-US" sz="2400" b="0" i="1" smtClean="0">
                              <a:solidFill>
                                <a:srgbClr val="0000FF"/>
                              </a:solidFill>
                              <a:latin typeface="Cambria Math" panose="02040503050406030204" pitchFamily="18" charset="0"/>
                              <a:ea typeface="Cambria Math" panose="02040503050406030204" pitchFamily="18" charset="0"/>
                            </a:rPr>
                            <m:t>1</m:t>
                          </m:r>
                        </m:num>
                        <m:den>
                          <m:r>
                            <a:rPr lang="en-US" sz="2400" b="0" i="1" smtClean="0">
                              <a:solidFill>
                                <a:srgbClr val="0000FF"/>
                              </a:solidFill>
                              <a:latin typeface="Cambria Math" panose="02040503050406030204" pitchFamily="18" charset="0"/>
                              <a:ea typeface="Cambria Math" panose="02040503050406030204" pitchFamily="18" charset="0"/>
                            </a:rPr>
                            <m:t>2</m:t>
                          </m:r>
                        </m:den>
                      </m:f>
                      <m:r>
                        <a:rPr lang="en-US" sz="2400" b="0" i="1" smtClean="0">
                          <a:solidFill>
                            <a:srgbClr val="0000FF"/>
                          </a:solidFill>
                          <a:latin typeface="Cambria Math" panose="02040503050406030204" pitchFamily="18" charset="0"/>
                        </a:rPr>
                        <m:t> (</m:t>
                      </m:r>
                      <m:r>
                        <m:rPr>
                          <m:nor/>
                        </m:rPr>
                        <a:rPr lang="en-US" sz="2400" b="0" i="0" dirty="0" smtClean="0">
                          <a:solidFill>
                            <a:srgbClr val="0000FF"/>
                          </a:solidFill>
                          <a:latin typeface="Cambria Math" panose="02040503050406030204" pitchFamily="18" charset="0"/>
                        </a:rPr>
                        <m:t>R</m:t>
                      </m:r>
                      <m:rad>
                        <m:radPr>
                          <m:degHide m:val="on"/>
                          <m:ctrlPr>
                            <a:rPr lang="en-US" sz="2400" b="0" i="1" dirty="0" smtClean="0">
                              <a:solidFill>
                                <a:srgbClr val="0000FF"/>
                              </a:solidFill>
                              <a:latin typeface="Cambria Math" panose="02040503050406030204" pitchFamily="18" charset="0"/>
                            </a:rPr>
                          </m:ctrlPr>
                        </m:radPr>
                        <m:deg/>
                        <m:e>
                          <m:f>
                            <m:fPr>
                              <m:ctrlPr>
                                <a:rPr lang="en-US" sz="2400" i="1" dirty="0">
                                  <a:solidFill>
                                    <a:srgbClr val="0000FF"/>
                                  </a:solidFill>
                                  <a:latin typeface="Cambria Math" panose="02040503050406030204" pitchFamily="18" charset="0"/>
                                </a:rPr>
                              </m:ctrlPr>
                            </m:fPr>
                            <m:num>
                              <m:r>
                                <a:rPr lang="en-US" sz="2400" b="0" i="1" dirty="0" smtClean="0">
                                  <a:solidFill>
                                    <a:srgbClr val="0000FF"/>
                                  </a:solidFill>
                                  <a:latin typeface="Cambria Math" panose="02040503050406030204" pitchFamily="18" charset="0"/>
                                </a:rPr>
                                <m:t>𝐶</m:t>
                              </m:r>
                            </m:num>
                            <m:den>
                              <m:r>
                                <a:rPr lang="en-US" sz="2400" b="0" i="1" dirty="0" smtClean="0">
                                  <a:solidFill>
                                    <a:srgbClr val="0000FF"/>
                                  </a:solidFill>
                                  <a:latin typeface="Cambria Math" panose="02040503050406030204" pitchFamily="18" charset="0"/>
                                </a:rPr>
                                <m:t>𝐿</m:t>
                              </m:r>
                            </m:den>
                          </m:f>
                        </m:e>
                      </m:rad>
                      <m:r>
                        <a:rPr lang="en-US" sz="2400" b="0" i="1" dirty="0" smtClean="0">
                          <a:solidFill>
                            <a:srgbClr val="0000FF"/>
                          </a:solidFill>
                          <a:latin typeface="Cambria Math" panose="02040503050406030204" pitchFamily="18" charset="0"/>
                        </a:rPr>
                        <m:t>+</m:t>
                      </m:r>
                      <m:r>
                        <m:rPr>
                          <m:nor/>
                        </m:rPr>
                        <a:rPr lang="en-US" sz="2400" b="0" i="0" dirty="0" smtClean="0">
                          <a:solidFill>
                            <a:srgbClr val="0000FF"/>
                          </a:solidFill>
                          <a:latin typeface="Cambria Math" panose="02040503050406030204" pitchFamily="18" charset="0"/>
                        </a:rPr>
                        <m:t>G</m:t>
                      </m:r>
                      <m:rad>
                        <m:radPr>
                          <m:degHide m:val="on"/>
                          <m:ctrlPr>
                            <a:rPr lang="en-US" sz="2400" i="1" dirty="0">
                              <a:solidFill>
                                <a:srgbClr val="0000FF"/>
                              </a:solidFill>
                              <a:latin typeface="Cambria Math" panose="02040503050406030204" pitchFamily="18" charset="0"/>
                            </a:rPr>
                          </m:ctrlPr>
                        </m:radPr>
                        <m:deg/>
                        <m:e>
                          <m:f>
                            <m:fPr>
                              <m:ctrlPr>
                                <a:rPr lang="en-US" sz="2400" i="1" dirty="0">
                                  <a:solidFill>
                                    <a:srgbClr val="0000FF"/>
                                  </a:solidFill>
                                  <a:latin typeface="Cambria Math" panose="02040503050406030204" pitchFamily="18" charset="0"/>
                                </a:rPr>
                              </m:ctrlPr>
                            </m:fPr>
                            <m:num>
                              <m:r>
                                <a:rPr lang="en-US" sz="2400" b="0" i="1" dirty="0" smtClean="0">
                                  <a:solidFill>
                                    <a:srgbClr val="0000FF"/>
                                  </a:solidFill>
                                  <a:latin typeface="Cambria Math" panose="02040503050406030204" pitchFamily="18" charset="0"/>
                                </a:rPr>
                                <m:t>𝐿</m:t>
                              </m:r>
                            </m:num>
                            <m:den>
                              <m:r>
                                <a:rPr lang="en-US" sz="2400" b="0" i="1" dirty="0" smtClean="0">
                                  <a:solidFill>
                                    <a:srgbClr val="0000FF"/>
                                  </a:solidFill>
                                  <a:latin typeface="Cambria Math" panose="02040503050406030204" pitchFamily="18" charset="0"/>
                                </a:rPr>
                                <m:t>𝐶</m:t>
                              </m:r>
                            </m:den>
                          </m:f>
                        </m:e>
                      </m:rad>
                      <m:r>
                        <a:rPr lang="en-US" sz="2400" i="1" dirty="0">
                          <a:solidFill>
                            <a:srgbClr val="0000FF"/>
                          </a:solidFill>
                          <a:latin typeface="Cambria Math" panose="02040503050406030204" pitchFamily="18" charset="0"/>
                        </a:rPr>
                        <m:t> </m:t>
                      </m:r>
                      <m:r>
                        <a:rPr lang="en-US" sz="2400" b="0" i="0" dirty="0" smtClean="0">
                          <a:solidFill>
                            <a:srgbClr val="0000FF"/>
                          </a:solidFill>
                          <a:latin typeface="Cambria Math" panose="02040503050406030204" pitchFamily="18" charset="0"/>
                        </a:rPr>
                        <m:t>)</m:t>
                      </m:r>
                    </m:oMath>
                  </m:oMathPara>
                </a14:m>
                <a:endParaRPr lang="en-US" sz="2400"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7" name="Object 7">
                <a:extLst>
                  <a:ext uri="{FF2B5EF4-FFF2-40B4-BE49-F238E27FC236}">
                    <a16:creationId xmlns:a16="http://schemas.microsoft.com/office/drawing/2014/main" id="{6034C186-3B5D-0E48-3ECE-6D9666FE9B6B}"/>
                  </a:ext>
                </a:extLst>
              </p:cNvPr>
              <p:cNvSpPr txBox="1">
                <a:spLocks noRot="1" noChangeAspect="1" noMove="1" noResize="1" noEditPoints="1" noAdjustHandles="1" noChangeArrowheads="1" noChangeShapeType="1" noTextEdit="1"/>
              </p:cNvSpPr>
              <p:nvPr/>
            </p:nvSpPr>
            <p:spPr bwMode="auto">
              <a:xfrm>
                <a:off x="457200" y="4879825"/>
                <a:ext cx="3886200" cy="119427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Object 7">
                <a:extLst>
                  <a:ext uri="{FF2B5EF4-FFF2-40B4-BE49-F238E27FC236}">
                    <a16:creationId xmlns:a16="http://schemas.microsoft.com/office/drawing/2014/main" id="{78C73814-794D-3B5F-5FB2-FD39DE4EE441}"/>
                  </a:ext>
                </a:extLst>
              </p:cNvPr>
              <p:cNvSpPr txBox="1"/>
              <p:nvPr/>
            </p:nvSpPr>
            <p:spPr bwMode="auto">
              <a:xfrm>
                <a:off x="4572000" y="5247692"/>
                <a:ext cx="5943600" cy="843589"/>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r>
                        <a:rPr lang="en-IN" sz="240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𝛽</m:t>
                      </m:r>
                      <m:r>
                        <a:rPr lang="en-IN" sz="2400" i="1" smtClean="0">
                          <a:solidFill>
                            <a:srgbClr val="0000FF"/>
                          </a:solidFill>
                          <a:latin typeface="Cambria Math" panose="02040503050406030204" pitchFamily="18" charset="0"/>
                          <a:ea typeface="Cambria Math" panose="02040503050406030204" pitchFamily="18" charset="0"/>
                        </a:rPr>
                        <m:t>≅</m:t>
                      </m:r>
                      <m:r>
                        <a:rPr lang="en-US" sz="2400" b="0" i="1" smtClean="0">
                          <a:solidFill>
                            <a:srgbClr val="0000FF"/>
                          </a:solidFill>
                          <a:latin typeface="Cambria Math" panose="02040503050406030204" pitchFamily="18" charset="0"/>
                        </a:rPr>
                        <m:t>𝑗</m:t>
                      </m:r>
                      <m:r>
                        <a:rPr lang="en-US" sz="2400" b="0" i="1" smtClean="0">
                          <a:solidFill>
                            <a:srgbClr val="0000FF"/>
                          </a:solidFill>
                          <a:latin typeface="Cambria Math" panose="02040503050406030204" pitchFamily="18" charset="0"/>
                        </a:rPr>
                        <m:t>𝜔</m:t>
                      </m:r>
                      <m:rad>
                        <m:radPr>
                          <m:degHide m:val="on"/>
                          <m:ctrlPr>
                            <a:rPr lang="en-US" sz="2400" b="0" i="1" smtClean="0">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m:oMathPara>
                </a14:m>
                <a:endParaRPr lang="en-US" sz="2400" i="1"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11" name="Object 7">
                <a:extLst>
                  <a:ext uri="{FF2B5EF4-FFF2-40B4-BE49-F238E27FC236}">
                    <a16:creationId xmlns:a16="http://schemas.microsoft.com/office/drawing/2014/main" id="{78C73814-794D-3B5F-5FB2-FD39DE4EE441}"/>
                  </a:ext>
                </a:extLst>
              </p:cNvPr>
              <p:cNvSpPr txBox="1">
                <a:spLocks noRot="1" noChangeAspect="1" noMove="1" noResize="1" noEditPoints="1" noAdjustHandles="1" noChangeArrowheads="1" noChangeShapeType="1" noTextEdit="1"/>
              </p:cNvSpPr>
              <p:nvPr/>
            </p:nvSpPr>
            <p:spPr bwMode="auto">
              <a:xfrm>
                <a:off x="4572000" y="5247692"/>
                <a:ext cx="5943600" cy="84358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9">
                <a:extLst>
                  <a:ext uri="{FF2B5EF4-FFF2-40B4-BE49-F238E27FC236}">
                    <a16:creationId xmlns:a16="http://schemas.microsoft.com/office/drawing/2014/main" id="{7F9251DF-8E70-9147-F71C-D1C476F2F4EB}"/>
                  </a:ext>
                </a:extLst>
              </p:cNvPr>
              <p:cNvSpPr>
                <a:spLocks noChangeArrowheads="1"/>
              </p:cNvSpPr>
              <p:nvPr/>
            </p:nvSpPr>
            <p:spPr bwMode="auto">
              <a:xfrm>
                <a:off x="6477000" y="5323304"/>
                <a:ext cx="1493166"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Approx. </a:t>
                </a:r>
                <a14:m>
                  <m:oMath xmlns:m="http://schemas.openxmlformats.org/officeDocument/2006/math">
                    <m:r>
                      <a:rPr lang="en-US" altLang="en-US" i="1" smtClean="0">
                        <a:solidFill>
                          <a:srgbClr val="00B050"/>
                        </a:solidFill>
                        <a:latin typeface="Cambria Math" panose="02040503050406030204" pitchFamily="18" charset="0"/>
                        <a:ea typeface="Cambria Math" panose="02040503050406030204" pitchFamily="18" charset="0"/>
                        <a:cs typeface="Calibri" panose="020F0502020204030204" pitchFamily="34" charset="0"/>
                      </a:rPr>
                      <m:t>∝</m:t>
                    </m:r>
                    <m:r>
                      <a:rPr lang="en-US" altLang="en-US" b="0" i="1" smtClean="0">
                        <a:solidFill>
                          <a:srgbClr val="00B050"/>
                        </a:solidFill>
                        <a:latin typeface="Cambria Math" panose="02040503050406030204" pitchFamily="18" charset="0"/>
                        <a:ea typeface="Cambria Math" panose="02040503050406030204" pitchFamily="18" charset="0"/>
                        <a:cs typeface="Calibri" panose="020F0502020204030204" pitchFamily="34" charset="0"/>
                      </a:rPr>
                      <m:t>𝜔</m:t>
                    </m:r>
                  </m:oMath>
                </a14:m>
                <a:endParaRPr lang="en-US" altLang="en-US" dirty="0">
                  <a:solidFill>
                    <a:srgbClr val="00B050"/>
                  </a:solidFill>
                  <a:latin typeface="Calibri" panose="020F0502020204030204" pitchFamily="34" charset="0"/>
                  <a:cs typeface="Calibri" panose="020F0502020204030204" pitchFamily="34" charset="0"/>
                </a:endParaRPr>
              </a:p>
            </p:txBody>
          </p:sp>
        </mc:Choice>
        <mc:Fallback>
          <p:sp>
            <p:nvSpPr>
              <p:cNvPr id="12" name="Rectangle 9">
                <a:extLst>
                  <a:ext uri="{FF2B5EF4-FFF2-40B4-BE49-F238E27FC236}">
                    <a16:creationId xmlns:a16="http://schemas.microsoft.com/office/drawing/2014/main" id="{7F9251DF-8E70-9147-F71C-D1C476F2F4EB}"/>
                  </a:ext>
                </a:extLst>
              </p:cNvPr>
              <p:cNvSpPr>
                <a:spLocks noRot="1" noChangeAspect="1" noMove="1" noResize="1" noEditPoints="1" noAdjustHandles="1" noChangeArrowheads="1" noChangeShapeType="1" noTextEdit="1"/>
              </p:cNvSpPr>
              <p:nvPr/>
            </p:nvSpPr>
            <p:spPr bwMode="auto">
              <a:xfrm>
                <a:off x="6477000" y="5323304"/>
                <a:ext cx="1493166" cy="400110"/>
              </a:xfrm>
              <a:prstGeom prst="rect">
                <a:avLst/>
              </a:prstGeom>
              <a:blipFill>
                <a:blip r:embed="rId7"/>
                <a:stretch>
                  <a:fillRect l="-4508"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4">
            <a:extLst>
              <a:ext uri="{FF2B5EF4-FFF2-40B4-BE49-F238E27FC236}">
                <a16:creationId xmlns:a16="http://schemas.microsoft.com/office/drawing/2014/main" id="{C95F374F-B0F4-04F7-8E1C-301609A998ED}"/>
              </a:ext>
            </a:extLst>
          </p:cNvPr>
          <p:cNvSpPr>
            <a:spLocks noChangeArrowheads="1"/>
          </p:cNvSpPr>
          <p:nvPr/>
        </p:nvSpPr>
        <p:spPr bwMode="auto">
          <a:xfrm>
            <a:off x="304800" y="75168"/>
            <a:ext cx="174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Phase Velocity </a:t>
            </a:r>
          </a:p>
        </p:txBody>
      </p:sp>
      <p:sp>
        <p:nvSpPr>
          <p:cNvPr id="21511" name="Rectangle 9">
            <a:extLst>
              <a:ext uri="{FF2B5EF4-FFF2-40B4-BE49-F238E27FC236}">
                <a16:creationId xmlns:a16="http://schemas.microsoft.com/office/drawing/2014/main" id="{056050ED-DFED-D998-C7AF-1E63A2D4B8A1}"/>
              </a:ext>
            </a:extLst>
          </p:cNvPr>
          <p:cNvSpPr>
            <a:spLocks noChangeArrowheads="1"/>
          </p:cNvSpPr>
          <p:nvPr/>
        </p:nvSpPr>
        <p:spPr bwMode="auto">
          <a:xfrm>
            <a:off x="414571" y="1934477"/>
            <a:ext cx="2829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Characteristic Impedance</a:t>
            </a:r>
          </a:p>
        </p:txBody>
      </p:sp>
      <mc:AlternateContent xmlns:mc="http://schemas.openxmlformats.org/markup-compatibility/2006">
        <mc:Choice xmlns:a14="http://schemas.microsoft.com/office/drawing/2010/main" Requires="a14">
          <p:sp>
            <p:nvSpPr>
              <p:cNvPr id="4" name="Object 7">
                <a:extLst>
                  <a:ext uri="{FF2B5EF4-FFF2-40B4-BE49-F238E27FC236}">
                    <a16:creationId xmlns:a16="http://schemas.microsoft.com/office/drawing/2014/main" id="{04B16044-64D0-CA54-F604-A9278BACE524}"/>
                  </a:ext>
                </a:extLst>
              </p:cNvPr>
              <p:cNvSpPr txBox="1"/>
              <p:nvPr/>
            </p:nvSpPr>
            <p:spPr bwMode="auto">
              <a:xfrm>
                <a:off x="2430589" y="699330"/>
                <a:ext cx="1232347" cy="845584"/>
              </a:xfrm>
              <a:prstGeom prst="rect">
                <a:avLst/>
              </a:prstGeom>
              <a:ln/>
            </p:spPr>
            <p:style>
              <a:lnRef idx="2">
                <a:schemeClr val="dk1"/>
              </a:lnRef>
              <a:fillRef idx="1">
                <a:schemeClr val="lt1"/>
              </a:fillRef>
              <a:effectRef idx="0">
                <a:schemeClr val="dk1"/>
              </a:effectRef>
              <a:fontRef idx="minor">
                <a:schemeClr val="dk1"/>
              </a:fontRef>
            </p:style>
            <p:txBody>
              <a:bodyPr>
                <a:normAutofit fontScale="47500" lnSpcReduction="20000"/>
              </a:bodyPr>
              <a:lstStyle/>
              <a:p>
                <a:pPr/>
                <a14:m>
                  <m:oMathPara xmlns:m="http://schemas.openxmlformats.org/officeDocument/2006/math">
                    <m:oMathParaPr>
                      <m:jc m:val="left"/>
                    </m:oMathParaPr>
                    <m:oMath xmlns:m="http://schemas.openxmlformats.org/officeDocument/2006/math">
                      <m:r>
                        <a:rPr lang="en-US" sz="4300" b="0" i="1" smtClean="0">
                          <a:solidFill>
                            <a:srgbClr val="0000FF"/>
                          </a:solidFill>
                          <a:latin typeface="Cambria Math" panose="02040503050406030204" pitchFamily="18" charset="0"/>
                        </a:rPr>
                        <m:t>𝑣</m:t>
                      </m:r>
                      <m:r>
                        <a:rPr lang="en-US" sz="4300" b="0" i="1" baseline="-25000" smtClean="0">
                          <a:solidFill>
                            <a:srgbClr val="0000FF"/>
                          </a:solidFill>
                          <a:latin typeface="Cambria Math" panose="02040503050406030204" pitchFamily="18" charset="0"/>
                        </a:rPr>
                        <m:t>𝑝</m:t>
                      </m:r>
                      <m:r>
                        <a:rPr lang="en-US" sz="4300" b="0" i="1" smtClean="0">
                          <a:solidFill>
                            <a:srgbClr val="0000FF"/>
                          </a:solidFill>
                          <a:latin typeface="Cambria Math" panose="02040503050406030204" pitchFamily="18" charset="0"/>
                          <a:ea typeface="Cambria Math" panose="02040503050406030204" pitchFamily="18" charset="0"/>
                        </a:rPr>
                        <m:t>≅</m:t>
                      </m:r>
                      <m:f>
                        <m:fPr>
                          <m:ctrlPr>
                            <a:rPr lang="en-US" sz="4300" b="0" i="1" smtClean="0">
                              <a:solidFill>
                                <a:srgbClr val="0000FF"/>
                              </a:solidFill>
                              <a:latin typeface="Cambria Math" panose="02040503050406030204" pitchFamily="18" charset="0"/>
                            </a:rPr>
                          </m:ctrlPr>
                        </m:fPr>
                        <m:num>
                          <m:r>
                            <a:rPr lang="en-US" sz="4300" b="0" i="1" smtClean="0">
                              <a:solidFill>
                                <a:srgbClr val="0000FF"/>
                              </a:solidFill>
                              <a:latin typeface="Cambria Math" panose="02040503050406030204" pitchFamily="18" charset="0"/>
                            </a:rPr>
                            <m:t>1</m:t>
                          </m:r>
                        </m:num>
                        <m:den>
                          <m:rad>
                            <m:radPr>
                              <m:degHide m:val="on"/>
                              <m:ctrlPr>
                                <a:rPr lang="en-US" sz="4300" i="1">
                                  <a:solidFill>
                                    <a:srgbClr val="0000FF"/>
                                  </a:solidFill>
                                  <a:latin typeface="Cambria Math" panose="02040503050406030204" pitchFamily="18" charset="0"/>
                                </a:rPr>
                              </m:ctrlPr>
                            </m:radPr>
                            <m:deg/>
                            <m:e>
                              <m:r>
                                <a:rPr lang="en-US" sz="4300" i="1">
                                  <a:solidFill>
                                    <a:srgbClr val="0000FF"/>
                                  </a:solidFill>
                                  <a:latin typeface="Cambria Math" panose="02040503050406030204" pitchFamily="18" charset="0"/>
                                </a:rPr>
                                <m:t>𝐿𝐶</m:t>
                              </m:r>
                            </m:e>
                          </m:rad>
                        </m:den>
                      </m:f>
                    </m:oMath>
                  </m:oMathPara>
                </a14:m>
                <a:endParaRPr lang="en-US" sz="2400" b="0" i="1" dirty="0">
                  <a:solidFill>
                    <a:srgbClr val="0000FF"/>
                  </a:solidFill>
                  <a:latin typeface="Cambria Math" panose="02040503050406030204" pitchFamily="18" charset="0"/>
                  <a:ea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4" name="Object 7">
                <a:extLst>
                  <a:ext uri="{FF2B5EF4-FFF2-40B4-BE49-F238E27FC236}">
                    <a16:creationId xmlns:a16="http://schemas.microsoft.com/office/drawing/2014/main" id="{04B16044-64D0-CA54-F604-A9278BACE524}"/>
                  </a:ext>
                </a:extLst>
              </p:cNvPr>
              <p:cNvSpPr txBox="1">
                <a:spLocks noRot="1" noChangeAspect="1" noMove="1" noResize="1" noEditPoints="1" noAdjustHandles="1" noChangeArrowheads="1" noChangeShapeType="1" noTextEdit="1"/>
              </p:cNvSpPr>
              <p:nvPr/>
            </p:nvSpPr>
            <p:spPr bwMode="auto">
              <a:xfrm>
                <a:off x="2430589" y="699330"/>
                <a:ext cx="1232347" cy="845584"/>
              </a:xfrm>
              <a:prstGeom prst="rect">
                <a:avLst/>
              </a:prstGeom>
              <a:blipFill>
                <a:blip r:embed="rId2"/>
                <a:stretch>
                  <a:fillRect/>
                </a:stretch>
              </a:blipFill>
              <a:ln/>
            </p:spPr>
            <p:txBody>
              <a:bodyPr/>
              <a:lstStyle/>
              <a:p>
                <a:r>
                  <a:rPr lang="en-IN">
                    <a:noFill/>
                  </a:rPr>
                  <a:t> </a:t>
                </a:r>
              </a:p>
            </p:txBody>
          </p:sp>
        </mc:Fallback>
      </mc:AlternateContent>
      <p:sp>
        <p:nvSpPr>
          <p:cNvPr id="6" name="Rectangle 4">
            <a:extLst>
              <a:ext uri="{FF2B5EF4-FFF2-40B4-BE49-F238E27FC236}">
                <a16:creationId xmlns:a16="http://schemas.microsoft.com/office/drawing/2014/main" id="{29609FF8-1EFD-5CAB-5D31-71C6B1BE0717}"/>
              </a:ext>
            </a:extLst>
          </p:cNvPr>
          <p:cNvSpPr>
            <a:spLocks noChangeArrowheads="1"/>
          </p:cNvSpPr>
          <p:nvPr/>
        </p:nvSpPr>
        <p:spPr bwMode="auto">
          <a:xfrm>
            <a:off x="4114800" y="914400"/>
            <a:ext cx="26589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Approximately constant</a:t>
            </a:r>
          </a:p>
        </p:txBody>
      </p:sp>
      <mc:AlternateContent xmlns:mc="http://schemas.openxmlformats.org/markup-compatibility/2006">
        <mc:Choice xmlns:a14="http://schemas.microsoft.com/office/drawing/2010/main" Requires="a14">
          <p:sp>
            <p:nvSpPr>
              <p:cNvPr id="8" name="Object 7">
                <a:extLst>
                  <a:ext uri="{FF2B5EF4-FFF2-40B4-BE49-F238E27FC236}">
                    <a16:creationId xmlns:a16="http://schemas.microsoft.com/office/drawing/2014/main" id="{83D5AEE1-8586-4038-D52A-AE0B28EA5A08}"/>
                  </a:ext>
                </a:extLst>
              </p:cNvPr>
              <p:cNvSpPr txBox="1"/>
              <p:nvPr/>
            </p:nvSpPr>
            <p:spPr bwMode="auto">
              <a:xfrm>
                <a:off x="1828800" y="2361168"/>
                <a:ext cx="5725089" cy="1095792"/>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a:rPr lang="en-US" sz="2000" b="0" i="1" smtClean="0">
                          <a:solidFill>
                            <a:srgbClr val="0000FF"/>
                          </a:solidFill>
                          <a:latin typeface="Cambria Math" panose="02040503050406030204" pitchFamily="18" charset="0"/>
                        </a:rPr>
                        <m:t>𝑍</m:t>
                      </m:r>
                      <m:r>
                        <a:rPr lang="en-US" sz="2000" b="0" i="1" baseline="-25000" smtClean="0">
                          <a:solidFill>
                            <a:srgbClr val="0000FF"/>
                          </a:solidFill>
                          <a:latin typeface="Cambria Math" panose="02040503050406030204" pitchFamily="18" charset="0"/>
                        </a:rPr>
                        <m:t>0</m:t>
                      </m:r>
                      <m:r>
                        <a:rPr lang="en-IN" sz="200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𝑅</m:t>
                      </m:r>
                      <m:r>
                        <a:rPr lang="en-US" sz="2000" b="0" i="1" baseline="-25000" smtClean="0">
                          <a:solidFill>
                            <a:srgbClr val="0000FF"/>
                          </a:solidFill>
                          <a:latin typeface="Cambria Math" panose="02040503050406030204" pitchFamily="18" charset="0"/>
                        </a:rPr>
                        <m:t>0</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𝑗𝑋</m:t>
                      </m:r>
                      <m:r>
                        <a:rPr lang="en-US" sz="2000" i="1" baseline="-25000">
                          <a:solidFill>
                            <a:srgbClr val="0000FF"/>
                          </a:solidFill>
                          <a:latin typeface="Cambria Math" panose="02040503050406030204" pitchFamily="18" charset="0"/>
                        </a:rPr>
                        <m:t>0</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𝑗</m:t>
                      </m:r>
                      <m:r>
                        <a:rPr lang="en-US" sz="2000" b="0" i="1" smtClean="0">
                          <a:solidFill>
                            <a:srgbClr val="0000FF"/>
                          </a:solidFill>
                          <a:latin typeface="Cambria Math" panose="02040503050406030204" pitchFamily="18" charset="0"/>
                        </a:rPr>
                        <m:t>𝜔</m:t>
                      </m:r>
                      <m:rad>
                        <m:radPr>
                          <m:degHide m:val="on"/>
                          <m:ctrlPr>
                            <a:rPr lang="en-US" sz="2000" b="0" i="1" smtClean="0">
                              <a:solidFill>
                                <a:srgbClr val="0000FF"/>
                              </a:solidFill>
                              <a:latin typeface="Cambria Math" panose="02040503050406030204" pitchFamily="18" charset="0"/>
                            </a:rPr>
                          </m:ctrlPr>
                        </m:radPr>
                        <m:deg/>
                        <m:e>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𝐿</m:t>
                              </m:r>
                            </m:num>
                            <m:den>
                              <m:r>
                                <a:rPr lang="en-US" sz="2000" b="0" i="1" smtClean="0">
                                  <a:solidFill>
                                    <a:srgbClr val="0000FF"/>
                                  </a:solidFill>
                                  <a:latin typeface="Cambria Math" panose="02040503050406030204" pitchFamily="18" charset="0"/>
                                </a:rPr>
                                <m:t>𝐶</m:t>
                              </m:r>
                            </m:den>
                          </m:f>
                        </m:e>
                      </m:rad>
                      <m:sSup>
                        <m:sSupPr>
                          <m:ctrlPr>
                            <a:rPr lang="en-US" sz="2000" i="1" dirty="0" smtClean="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m:t>
                          </m:r>
                          <m:r>
                            <m:rPr>
                              <m:nor/>
                            </m:rPr>
                            <a:rPr lang="en-US" sz="2000" dirty="0">
                              <a:solidFill>
                                <a:srgbClr val="0000FF"/>
                              </a:solidFill>
                              <a:latin typeface="Cambria Math" panose="02040503050406030204" pitchFamily="18" charset="0"/>
                            </a:rPr>
                            <m:t>1+</m:t>
                          </m:r>
                          <m:f>
                            <m:fPr>
                              <m:ctrlPr>
                                <a:rPr lang="en-US" sz="2000" i="1">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𝑅</m:t>
                              </m:r>
                            </m:num>
                            <m:den>
                              <m:r>
                                <a:rPr lang="en-US" sz="2000" i="1">
                                  <a:solidFill>
                                    <a:srgbClr val="0000FF"/>
                                  </a:solidFill>
                                  <a:latin typeface="Cambria Math" panose="02040503050406030204" pitchFamily="18" charset="0"/>
                                </a:rPr>
                                <m:t>𝑗</m:t>
                              </m:r>
                              <m:r>
                                <a:rPr lang="en-US" sz="2000" i="1">
                                  <a:solidFill>
                                    <a:srgbClr val="0000FF"/>
                                  </a:solidFill>
                                  <a:latin typeface="Cambria Math" panose="02040503050406030204" pitchFamily="18" charset="0"/>
                                </a:rPr>
                                <m:t>𝜔</m:t>
                              </m:r>
                              <m:r>
                                <a:rPr lang="en-US" sz="2000" i="1">
                                  <a:solidFill>
                                    <a:srgbClr val="0000FF"/>
                                  </a:solidFill>
                                  <a:latin typeface="Cambria Math" panose="02040503050406030204" pitchFamily="18" charset="0"/>
                                </a:rPr>
                                <m:t>𝐿</m:t>
                              </m:r>
                            </m:den>
                          </m:f>
                          <m:r>
                            <a:rPr lang="en-US" sz="2000" b="0" i="1" smtClean="0">
                              <a:solidFill>
                                <a:srgbClr val="0000FF"/>
                              </a:solidFill>
                              <a:latin typeface="Cambria Math" panose="02040503050406030204" pitchFamily="18" charset="0"/>
                            </a:rPr>
                            <m:t>)</m:t>
                          </m:r>
                        </m:e>
                        <m:sup>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1</m:t>
                              </m:r>
                            </m:num>
                            <m:den>
                              <m:r>
                                <a:rPr lang="en-US" sz="2000" i="1" dirty="0">
                                  <a:solidFill>
                                    <a:srgbClr val="0000FF"/>
                                  </a:solidFill>
                                  <a:latin typeface="Cambria Math" panose="02040503050406030204" pitchFamily="18" charset="0"/>
                                </a:rPr>
                                <m:t>2</m:t>
                              </m:r>
                            </m:den>
                          </m:f>
                        </m:sup>
                      </m:sSup>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m:t>
                          </m:r>
                          <m:r>
                            <m:rPr>
                              <m:nor/>
                            </m:rPr>
                            <a:rPr lang="en-US" sz="2000" dirty="0">
                              <a:solidFill>
                                <a:srgbClr val="0000FF"/>
                              </a:solidFill>
                              <a:latin typeface="Cambria Math" panose="02040503050406030204" pitchFamily="18" charset="0"/>
                            </a:rPr>
                            <m:t>1+</m:t>
                          </m:r>
                          <m:f>
                            <m:fPr>
                              <m:ctrlPr>
                                <a:rPr lang="en-US" sz="2000" i="1">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𝐺</m:t>
                              </m:r>
                            </m:num>
                            <m:den>
                              <m:r>
                                <a:rPr lang="en-US" sz="2000" i="1">
                                  <a:solidFill>
                                    <a:srgbClr val="0000FF"/>
                                  </a:solidFill>
                                  <a:latin typeface="Cambria Math" panose="02040503050406030204" pitchFamily="18" charset="0"/>
                                </a:rPr>
                                <m:t>𝑗</m:t>
                              </m:r>
                              <m:r>
                                <a:rPr lang="en-US" sz="2000" i="1">
                                  <a:solidFill>
                                    <a:srgbClr val="0000FF"/>
                                  </a:solidFill>
                                  <a:latin typeface="Cambria Math" panose="02040503050406030204" pitchFamily="18" charset="0"/>
                                </a:rPr>
                                <m:t>𝜔</m:t>
                              </m:r>
                              <m:r>
                                <a:rPr lang="en-US" sz="2000" b="0" i="1" smtClean="0">
                                  <a:solidFill>
                                    <a:srgbClr val="0000FF"/>
                                  </a:solidFill>
                                  <a:latin typeface="Cambria Math" panose="02040503050406030204" pitchFamily="18" charset="0"/>
                                </a:rPr>
                                <m:t>𝐶</m:t>
                              </m:r>
                            </m:den>
                          </m:f>
                          <m:r>
                            <a:rPr lang="en-US" sz="2000" i="1">
                              <a:solidFill>
                                <a:srgbClr val="0000FF"/>
                              </a:solidFill>
                              <a:latin typeface="Cambria Math" panose="02040503050406030204" pitchFamily="18" charset="0"/>
                            </a:rPr>
                            <m:t>)</m:t>
                          </m:r>
                        </m:e>
                        <m:sup>
                          <m:r>
                            <a:rPr lang="en-US" sz="2000" b="0" i="1" smtClean="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1</m:t>
                              </m:r>
                            </m:num>
                            <m:den>
                              <m:r>
                                <a:rPr lang="en-US" sz="2000" i="1" dirty="0">
                                  <a:solidFill>
                                    <a:srgbClr val="0000FF"/>
                                  </a:solidFill>
                                  <a:latin typeface="Cambria Math" panose="02040503050406030204" pitchFamily="18" charset="0"/>
                                </a:rPr>
                                <m:t>2</m:t>
                              </m:r>
                            </m:den>
                          </m:f>
                        </m:sup>
                      </m:sSup>
                    </m:oMath>
                  </m:oMathPara>
                </a14:m>
                <a:endParaRPr lang="en-US" sz="1600" i="1" dirty="0">
                  <a:solidFill>
                    <a:srgbClr val="0000FF"/>
                  </a:solidFill>
                  <a:latin typeface="Cambria Math" panose="02040503050406030204" pitchFamily="18" charset="0"/>
                </a:endParaRPr>
              </a:p>
              <a:p>
                <a:pPr/>
                <a:endParaRPr lang="en-US" sz="1600" b="0" i="1" dirty="0">
                  <a:solidFill>
                    <a:srgbClr val="0000FF"/>
                  </a:solidFill>
                  <a:latin typeface="Cambria Math" panose="02040503050406030204" pitchFamily="18" charset="0"/>
                </a:endParaRPr>
              </a:p>
              <a:p>
                <a:pPr/>
                <a:endParaRPr lang="en-IN" sz="1050" dirty="0"/>
              </a:p>
            </p:txBody>
          </p:sp>
        </mc:Choice>
        <mc:Fallback>
          <p:sp>
            <p:nvSpPr>
              <p:cNvPr id="8" name="Object 7">
                <a:extLst>
                  <a:ext uri="{FF2B5EF4-FFF2-40B4-BE49-F238E27FC236}">
                    <a16:creationId xmlns:a16="http://schemas.microsoft.com/office/drawing/2014/main" id="{83D5AEE1-8586-4038-D52A-AE0B28EA5A08}"/>
                  </a:ext>
                </a:extLst>
              </p:cNvPr>
              <p:cNvSpPr txBox="1">
                <a:spLocks noRot="1" noChangeAspect="1" noMove="1" noResize="1" noEditPoints="1" noAdjustHandles="1" noChangeArrowheads="1" noChangeShapeType="1" noTextEdit="1"/>
              </p:cNvSpPr>
              <p:nvPr/>
            </p:nvSpPr>
            <p:spPr bwMode="auto">
              <a:xfrm>
                <a:off x="1828800" y="2361168"/>
                <a:ext cx="5725089" cy="1095792"/>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Object 7">
                <a:extLst>
                  <a:ext uri="{FF2B5EF4-FFF2-40B4-BE49-F238E27FC236}">
                    <a16:creationId xmlns:a16="http://schemas.microsoft.com/office/drawing/2014/main" id="{83F8A190-7A30-09B6-54D7-EC4F3CDBDB65}"/>
                  </a:ext>
                </a:extLst>
              </p:cNvPr>
              <p:cNvSpPr txBox="1"/>
              <p:nvPr/>
            </p:nvSpPr>
            <p:spPr bwMode="auto">
              <a:xfrm>
                <a:off x="2138301" y="3266718"/>
                <a:ext cx="6102545" cy="1076895"/>
              </a:xfrm>
              <a:prstGeom prst="rect">
                <a:avLst/>
              </a:prstGeom>
              <a:noFill/>
              <a:ln>
                <a:noFill/>
              </a:ln>
            </p:spPr>
            <p:style>
              <a:lnRef idx="2">
                <a:schemeClr val="dk1"/>
              </a:lnRef>
              <a:fillRef idx="1">
                <a:schemeClr val="lt1"/>
              </a:fillRef>
              <a:effectRef idx="0">
                <a:schemeClr val="dk1"/>
              </a:effectRef>
              <a:fontRef idx="minor">
                <a:schemeClr val="dk1"/>
              </a:fontRef>
            </p:style>
            <p:txBody>
              <a:bodyPr>
                <a:normAutofit fontScale="55000" lnSpcReduction="20000"/>
              </a:bodyPr>
              <a:lstStyle/>
              <a:p>
                <a:pPr/>
                <a14:m>
                  <m:oMathPara xmlns:m="http://schemas.openxmlformats.org/officeDocument/2006/math">
                    <m:oMathParaPr>
                      <m:jc m:val="left"/>
                    </m:oMathParaPr>
                    <m:oMath xmlns:m="http://schemas.openxmlformats.org/officeDocument/2006/math">
                      <m:r>
                        <a:rPr lang="en-IN" sz="3800" i="1" smtClean="0">
                          <a:solidFill>
                            <a:srgbClr val="0000FF"/>
                          </a:solidFill>
                          <a:latin typeface="Cambria Math" panose="02040503050406030204" pitchFamily="18" charset="0"/>
                        </a:rPr>
                        <m:t> </m:t>
                      </m:r>
                      <m:r>
                        <a:rPr lang="en-IN" sz="3800" i="1" smtClean="0">
                          <a:solidFill>
                            <a:srgbClr val="0000FF"/>
                          </a:solidFill>
                          <a:latin typeface="Cambria Math" panose="02040503050406030204" pitchFamily="18" charset="0"/>
                          <a:ea typeface="Cambria Math" panose="02040503050406030204" pitchFamily="18" charset="0"/>
                        </a:rPr>
                        <m:t>≅</m:t>
                      </m:r>
                      <m:r>
                        <a:rPr lang="en-US" sz="3800" i="1">
                          <a:solidFill>
                            <a:srgbClr val="0000FF"/>
                          </a:solidFill>
                          <a:latin typeface="Cambria Math" panose="02040503050406030204" pitchFamily="18" charset="0"/>
                        </a:rPr>
                        <m:t>𝑗</m:t>
                      </m:r>
                      <m:r>
                        <a:rPr lang="en-US" sz="3800" i="1">
                          <a:solidFill>
                            <a:srgbClr val="0000FF"/>
                          </a:solidFill>
                          <a:latin typeface="Cambria Math" panose="02040503050406030204" pitchFamily="18" charset="0"/>
                        </a:rPr>
                        <m:t>𝜔</m:t>
                      </m:r>
                      <m:rad>
                        <m:radPr>
                          <m:degHide m:val="on"/>
                          <m:ctrlPr>
                            <a:rPr lang="en-US" sz="3800" i="1">
                              <a:solidFill>
                                <a:srgbClr val="0000FF"/>
                              </a:solidFill>
                              <a:latin typeface="Cambria Math" panose="02040503050406030204" pitchFamily="18" charset="0"/>
                            </a:rPr>
                          </m:ctrlPr>
                        </m:radPr>
                        <m:deg/>
                        <m:e>
                          <m:f>
                            <m:fPr>
                              <m:ctrlPr>
                                <a:rPr lang="en-US" sz="3800" i="1">
                                  <a:solidFill>
                                    <a:srgbClr val="0000FF"/>
                                  </a:solidFill>
                                  <a:latin typeface="Cambria Math" panose="02040503050406030204" pitchFamily="18" charset="0"/>
                                </a:rPr>
                              </m:ctrlPr>
                            </m:fPr>
                            <m:num>
                              <m:r>
                                <a:rPr lang="en-US" sz="3800" i="1">
                                  <a:solidFill>
                                    <a:srgbClr val="0000FF"/>
                                  </a:solidFill>
                                  <a:latin typeface="Cambria Math" panose="02040503050406030204" pitchFamily="18" charset="0"/>
                                </a:rPr>
                                <m:t>𝐿</m:t>
                              </m:r>
                            </m:num>
                            <m:den>
                              <m:r>
                                <a:rPr lang="en-US" sz="3800" i="1">
                                  <a:solidFill>
                                    <a:srgbClr val="0000FF"/>
                                  </a:solidFill>
                                  <a:latin typeface="Cambria Math" panose="02040503050406030204" pitchFamily="18" charset="0"/>
                                </a:rPr>
                                <m:t>𝐶</m:t>
                              </m:r>
                            </m:den>
                          </m:f>
                        </m:e>
                      </m:rad>
                      <m:r>
                        <a:rPr lang="en-US" sz="3800" i="1" dirty="0">
                          <a:solidFill>
                            <a:srgbClr val="0000FF"/>
                          </a:solidFill>
                          <a:latin typeface="Cambria Math" panose="02040503050406030204" pitchFamily="18" charset="0"/>
                        </a:rPr>
                        <m:t>(</m:t>
                      </m:r>
                      <m:r>
                        <m:rPr>
                          <m:nor/>
                        </m:rPr>
                        <a:rPr lang="en-US" sz="3800" dirty="0">
                          <a:solidFill>
                            <a:srgbClr val="0000FF"/>
                          </a:solidFill>
                          <a:latin typeface="Cambria Math" panose="02040503050406030204" pitchFamily="18" charset="0"/>
                        </a:rPr>
                        <m:t>1+</m:t>
                      </m:r>
                      <m:f>
                        <m:fPr>
                          <m:ctrlPr>
                            <a:rPr lang="en-US" sz="3800" i="1">
                              <a:solidFill>
                                <a:srgbClr val="0000FF"/>
                              </a:solidFill>
                              <a:latin typeface="Cambria Math" panose="02040503050406030204" pitchFamily="18" charset="0"/>
                            </a:rPr>
                          </m:ctrlPr>
                        </m:fPr>
                        <m:num>
                          <m:r>
                            <a:rPr lang="en-US" sz="3800" i="1">
                              <a:solidFill>
                                <a:srgbClr val="0000FF"/>
                              </a:solidFill>
                              <a:latin typeface="Cambria Math" panose="02040503050406030204" pitchFamily="18" charset="0"/>
                            </a:rPr>
                            <m:t>𝑅</m:t>
                          </m:r>
                        </m:num>
                        <m:den>
                          <m:r>
                            <a:rPr lang="en-US" sz="3800" i="1">
                              <a:solidFill>
                                <a:srgbClr val="0000FF"/>
                              </a:solidFill>
                              <a:latin typeface="Cambria Math" panose="02040503050406030204" pitchFamily="18" charset="0"/>
                            </a:rPr>
                            <m:t>𝑗</m:t>
                          </m:r>
                          <m:r>
                            <a:rPr lang="en-US" sz="3800" b="0" i="1" smtClean="0">
                              <a:solidFill>
                                <a:srgbClr val="0000FF"/>
                              </a:solidFill>
                              <a:latin typeface="Cambria Math" panose="02040503050406030204" pitchFamily="18" charset="0"/>
                            </a:rPr>
                            <m:t>2</m:t>
                          </m:r>
                          <m:r>
                            <a:rPr lang="en-US" sz="3800" i="1">
                              <a:solidFill>
                                <a:srgbClr val="0000FF"/>
                              </a:solidFill>
                              <a:latin typeface="Cambria Math" panose="02040503050406030204" pitchFamily="18" charset="0"/>
                            </a:rPr>
                            <m:t>𝜔</m:t>
                          </m:r>
                          <m:r>
                            <a:rPr lang="en-US" sz="3800" i="1">
                              <a:solidFill>
                                <a:srgbClr val="0000FF"/>
                              </a:solidFill>
                              <a:latin typeface="Cambria Math" panose="02040503050406030204" pitchFamily="18" charset="0"/>
                            </a:rPr>
                            <m:t>𝐿</m:t>
                          </m:r>
                        </m:den>
                      </m:f>
                      <m:r>
                        <a:rPr lang="en-US" sz="3800" i="1">
                          <a:solidFill>
                            <a:srgbClr val="0000FF"/>
                          </a:solidFill>
                          <a:latin typeface="Cambria Math" panose="02040503050406030204" pitchFamily="18" charset="0"/>
                        </a:rPr>
                        <m:t>)</m:t>
                      </m:r>
                      <m:r>
                        <a:rPr lang="en-US" sz="3800" i="1" dirty="0">
                          <a:solidFill>
                            <a:srgbClr val="0000FF"/>
                          </a:solidFill>
                          <a:latin typeface="Cambria Math" panose="02040503050406030204" pitchFamily="18" charset="0"/>
                        </a:rPr>
                        <m:t>(</m:t>
                      </m:r>
                      <m:r>
                        <m:rPr>
                          <m:nor/>
                        </m:rPr>
                        <a:rPr lang="en-US" sz="3800" dirty="0">
                          <a:solidFill>
                            <a:srgbClr val="0000FF"/>
                          </a:solidFill>
                          <a:latin typeface="Cambria Math" panose="02040503050406030204" pitchFamily="18" charset="0"/>
                        </a:rPr>
                        <m:t>1</m:t>
                      </m:r>
                      <m:r>
                        <a:rPr lang="en-US" sz="3800" b="0" i="1" dirty="0" smtClean="0">
                          <a:solidFill>
                            <a:srgbClr val="0000FF"/>
                          </a:solidFill>
                          <a:latin typeface="Cambria Math" panose="02040503050406030204" pitchFamily="18" charset="0"/>
                        </a:rPr>
                        <m:t>−</m:t>
                      </m:r>
                      <m:f>
                        <m:fPr>
                          <m:ctrlPr>
                            <a:rPr lang="en-US" sz="3800" i="1">
                              <a:solidFill>
                                <a:srgbClr val="0000FF"/>
                              </a:solidFill>
                              <a:latin typeface="Cambria Math" panose="02040503050406030204" pitchFamily="18" charset="0"/>
                            </a:rPr>
                          </m:ctrlPr>
                        </m:fPr>
                        <m:num>
                          <m:r>
                            <a:rPr lang="en-US" sz="3800" i="1">
                              <a:solidFill>
                                <a:srgbClr val="0000FF"/>
                              </a:solidFill>
                              <a:latin typeface="Cambria Math" panose="02040503050406030204" pitchFamily="18" charset="0"/>
                            </a:rPr>
                            <m:t>𝐺</m:t>
                          </m:r>
                        </m:num>
                        <m:den>
                          <m:r>
                            <a:rPr lang="en-US" sz="3800" i="1">
                              <a:solidFill>
                                <a:srgbClr val="0000FF"/>
                              </a:solidFill>
                              <a:latin typeface="Cambria Math" panose="02040503050406030204" pitchFamily="18" charset="0"/>
                            </a:rPr>
                            <m:t>𝑗</m:t>
                          </m:r>
                          <m:r>
                            <a:rPr lang="en-US" sz="3800" b="0" i="1" smtClean="0">
                              <a:solidFill>
                                <a:srgbClr val="0000FF"/>
                              </a:solidFill>
                              <a:latin typeface="Cambria Math" panose="02040503050406030204" pitchFamily="18" charset="0"/>
                            </a:rPr>
                            <m:t>2</m:t>
                          </m:r>
                          <m:r>
                            <a:rPr lang="en-US" sz="3800" i="1">
                              <a:solidFill>
                                <a:srgbClr val="0000FF"/>
                              </a:solidFill>
                              <a:latin typeface="Cambria Math" panose="02040503050406030204" pitchFamily="18" charset="0"/>
                            </a:rPr>
                            <m:t>𝜔</m:t>
                          </m:r>
                          <m:r>
                            <a:rPr lang="en-US" sz="3800" i="1">
                              <a:solidFill>
                                <a:srgbClr val="0000FF"/>
                              </a:solidFill>
                              <a:latin typeface="Cambria Math" panose="02040503050406030204" pitchFamily="18" charset="0"/>
                            </a:rPr>
                            <m:t>𝐶</m:t>
                          </m:r>
                        </m:den>
                      </m:f>
                      <m:r>
                        <a:rPr lang="en-US" sz="3800" i="1">
                          <a:solidFill>
                            <a:srgbClr val="0000FF"/>
                          </a:solidFill>
                          <a:latin typeface="Cambria Math" panose="02040503050406030204" pitchFamily="18" charset="0"/>
                        </a:rPr>
                        <m:t>)</m:t>
                      </m:r>
                    </m:oMath>
                  </m:oMathPara>
                </a14:m>
                <a:endParaRPr lang="en-US" sz="2400" i="1" dirty="0">
                  <a:solidFill>
                    <a:srgbClr val="0000FF"/>
                  </a:solidFill>
                  <a:latin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9" name="Object 7">
                <a:extLst>
                  <a:ext uri="{FF2B5EF4-FFF2-40B4-BE49-F238E27FC236}">
                    <a16:creationId xmlns:a16="http://schemas.microsoft.com/office/drawing/2014/main" id="{83F8A190-7A30-09B6-54D7-EC4F3CDBDB65}"/>
                  </a:ext>
                </a:extLst>
              </p:cNvPr>
              <p:cNvSpPr txBox="1">
                <a:spLocks noRot="1" noChangeAspect="1" noMove="1" noResize="1" noEditPoints="1" noAdjustHandles="1" noChangeArrowheads="1" noChangeShapeType="1" noTextEdit="1"/>
              </p:cNvSpPr>
              <p:nvPr/>
            </p:nvSpPr>
            <p:spPr bwMode="auto">
              <a:xfrm>
                <a:off x="2138301" y="3266718"/>
                <a:ext cx="6102545" cy="107689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Object 7">
                <a:extLst>
                  <a:ext uri="{FF2B5EF4-FFF2-40B4-BE49-F238E27FC236}">
                    <a16:creationId xmlns:a16="http://schemas.microsoft.com/office/drawing/2014/main" id="{53301DBF-E1E6-0F68-0157-77228FCBBAEF}"/>
                  </a:ext>
                </a:extLst>
              </p:cNvPr>
              <p:cNvSpPr txBox="1"/>
              <p:nvPr/>
            </p:nvSpPr>
            <p:spPr bwMode="auto">
              <a:xfrm>
                <a:off x="2192524" y="4415293"/>
                <a:ext cx="3733800" cy="1076895"/>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a:rPr lang="en-IN" sz="2000" i="1" smtClean="0">
                          <a:solidFill>
                            <a:srgbClr val="0000FF"/>
                          </a:solidFill>
                          <a:latin typeface="Cambria Math" panose="02040503050406030204" pitchFamily="18" charset="0"/>
                        </a:rPr>
                        <m:t> </m:t>
                      </m:r>
                      <m:r>
                        <a:rPr lang="en-IN" sz="200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rPr>
                        <m:t>𝑗</m:t>
                      </m:r>
                      <m:r>
                        <a:rPr lang="en-US" sz="2000" i="1">
                          <a:solidFill>
                            <a:srgbClr val="0000FF"/>
                          </a:solidFill>
                          <a:latin typeface="Cambria Math" panose="02040503050406030204" pitchFamily="18" charset="0"/>
                        </a:rPr>
                        <m:t>𝜔</m:t>
                      </m:r>
                      <m:rad>
                        <m:radPr>
                          <m:degHide m:val="on"/>
                          <m:ctrlPr>
                            <a:rPr lang="en-US" sz="2000" i="1">
                              <a:solidFill>
                                <a:srgbClr val="0000FF"/>
                              </a:solidFill>
                              <a:latin typeface="Cambria Math" panose="02040503050406030204" pitchFamily="18" charset="0"/>
                            </a:rPr>
                          </m:ctrlPr>
                        </m:radPr>
                        <m:deg/>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𝐿</m:t>
                              </m:r>
                            </m:num>
                            <m:den>
                              <m:r>
                                <a:rPr lang="en-US" sz="2000" i="1">
                                  <a:solidFill>
                                    <a:srgbClr val="0000FF"/>
                                  </a:solidFill>
                                  <a:latin typeface="Cambria Math" panose="02040503050406030204" pitchFamily="18" charset="0"/>
                                </a:rPr>
                                <m:t>𝐶</m:t>
                              </m:r>
                            </m:den>
                          </m:f>
                        </m:e>
                      </m:rad>
                      <m:r>
                        <a:rPr lang="en-US" sz="2000" i="1" dirty="0" smtClean="0">
                          <a:solidFill>
                            <a:srgbClr val="0000FF"/>
                          </a:solidFill>
                          <a:latin typeface="Cambria Math" panose="02040503050406030204" pitchFamily="18" charset="0"/>
                        </a:rPr>
                        <m:t>[</m:t>
                      </m:r>
                      <m:r>
                        <m:rPr>
                          <m:nor/>
                        </m:rPr>
                        <a:rPr lang="en-US" sz="2000" dirty="0">
                          <a:solidFill>
                            <a:srgbClr val="0000FF"/>
                          </a:solidFill>
                          <a:latin typeface="Cambria Math" panose="02040503050406030204" pitchFamily="18" charset="0"/>
                        </a:rPr>
                        <m:t>1+</m:t>
                      </m:r>
                      <m:f>
                        <m:fPr>
                          <m:ctrlPr>
                            <a:rPr lang="en-US" sz="2000" i="1">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1</m:t>
                          </m:r>
                        </m:num>
                        <m:den>
                          <m:r>
                            <a:rPr lang="en-US" sz="2000" i="1">
                              <a:solidFill>
                                <a:srgbClr val="0000FF"/>
                              </a:solidFill>
                              <a:latin typeface="Cambria Math" panose="02040503050406030204" pitchFamily="18" charset="0"/>
                            </a:rPr>
                            <m:t>𝑗</m:t>
                          </m:r>
                          <m:r>
                            <a:rPr lang="en-US" sz="2000" b="0" i="1" smtClean="0">
                              <a:solidFill>
                                <a:srgbClr val="0000FF"/>
                              </a:solidFill>
                              <a:latin typeface="Cambria Math" panose="02040503050406030204" pitchFamily="18" charset="0"/>
                            </a:rPr>
                            <m:t>2</m:t>
                          </m:r>
                          <m:r>
                            <a:rPr lang="en-US" sz="2000" i="1">
                              <a:solidFill>
                                <a:srgbClr val="0000FF"/>
                              </a:solidFill>
                              <a:latin typeface="Cambria Math" panose="02040503050406030204" pitchFamily="18" charset="0"/>
                            </a:rPr>
                            <m:t>𝜔</m:t>
                          </m:r>
                        </m:den>
                      </m:f>
                      <m:r>
                        <a:rPr lang="en-US" sz="2000" i="1" dirty="0">
                          <a:solidFill>
                            <a:srgbClr val="0000FF"/>
                          </a:solidFill>
                          <a:latin typeface="Cambria Math" panose="02040503050406030204" pitchFamily="18" charset="0"/>
                        </a:rPr>
                        <m:t>(</m:t>
                      </m:r>
                      <m:f>
                        <m:fPr>
                          <m:ctrlPr>
                            <a:rPr lang="en-US" sz="2000" i="1">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𝑅</m:t>
                          </m:r>
                        </m:num>
                        <m:den>
                          <m:r>
                            <a:rPr lang="en-US" sz="2000" b="0" i="1" smtClean="0">
                              <a:solidFill>
                                <a:srgbClr val="0000FF"/>
                              </a:solidFill>
                              <a:latin typeface="Cambria Math" panose="02040503050406030204" pitchFamily="18" charset="0"/>
                            </a:rPr>
                            <m:t>𝐿</m:t>
                          </m:r>
                        </m:den>
                      </m:f>
                      <m:r>
                        <m:rPr>
                          <m:nor/>
                        </m:rPr>
                        <a:rPr lang="en-US" sz="2000" b="0" i="0" smtClean="0">
                          <a:solidFill>
                            <a:srgbClr val="0000FF"/>
                          </a:solidFill>
                          <a:latin typeface="Cambria Math" panose="02040503050406030204" pitchFamily="18" charset="0"/>
                        </a:rPr>
                        <m:t>-</m:t>
                      </m:r>
                      <m:f>
                        <m:fPr>
                          <m:ctrlPr>
                            <a:rPr lang="en-US" sz="2000" i="1">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𝐺</m:t>
                          </m:r>
                        </m:num>
                        <m:den>
                          <m:r>
                            <a:rPr lang="en-US" sz="2000" i="1">
                              <a:solidFill>
                                <a:srgbClr val="0000FF"/>
                              </a:solidFill>
                              <a:latin typeface="Cambria Math" panose="02040503050406030204" pitchFamily="18" charset="0"/>
                            </a:rPr>
                            <m:t>𝐶</m:t>
                          </m:r>
                        </m:den>
                      </m:f>
                      <m:r>
                        <a:rPr lang="en-US" sz="2000" b="0" i="1" smtClean="0">
                          <a:solidFill>
                            <a:srgbClr val="0000FF"/>
                          </a:solidFill>
                          <a:latin typeface="Cambria Math" panose="02040503050406030204" pitchFamily="18" charset="0"/>
                        </a:rPr>
                        <m:t>)]</m:t>
                      </m:r>
                    </m:oMath>
                  </m:oMathPara>
                </a14:m>
                <a:endParaRPr lang="en-US" sz="2000" i="1" dirty="0">
                  <a:solidFill>
                    <a:srgbClr val="0000FF"/>
                  </a:solidFill>
                  <a:latin typeface="Cambria Math" panose="02040503050406030204" pitchFamily="18" charset="0"/>
                </a:endParaRPr>
              </a:p>
              <a:p>
                <a:pPr/>
                <a:endParaRPr lang="en-US" sz="2000" b="0" i="1" dirty="0">
                  <a:solidFill>
                    <a:srgbClr val="0000FF"/>
                  </a:solidFill>
                  <a:latin typeface="Cambria Math" panose="02040503050406030204" pitchFamily="18" charset="0"/>
                </a:endParaRPr>
              </a:p>
              <a:p>
                <a:pPr/>
                <a:endParaRPr lang="en-IN" sz="1400" dirty="0"/>
              </a:p>
            </p:txBody>
          </p:sp>
        </mc:Choice>
        <mc:Fallback>
          <p:sp>
            <p:nvSpPr>
              <p:cNvPr id="10" name="Object 7">
                <a:extLst>
                  <a:ext uri="{FF2B5EF4-FFF2-40B4-BE49-F238E27FC236}">
                    <a16:creationId xmlns:a16="http://schemas.microsoft.com/office/drawing/2014/main" id="{53301DBF-E1E6-0F68-0157-77228FCBBAEF}"/>
                  </a:ext>
                </a:extLst>
              </p:cNvPr>
              <p:cNvSpPr txBox="1">
                <a:spLocks noRot="1" noChangeAspect="1" noMove="1" noResize="1" noEditPoints="1" noAdjustHandles="1" noChangeArrowheads="1" noChangeShapeType="1" noTextEdit="1"/>
              </p:cNvSpPr>
              <p:nvPr/>
            </p:nvSpPr>
            <p:spPr bwMode="auto">
              <a:xfrm>
                <a:off x="2192524" y="4415293"/>
                <a:ext cx="3733800" cy="1076895"/>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E161353-C8D5-B030-0CB6-AFD50519C7A7}"/>
                  </a:ext>
                </a:extLst>
              </p:cNvPr>
              <p:cNvSpPr txBox="1"/>
              <p:nvPr/>
            </p:nvSpPr>
            <p:spPr>
              <a:xfrm>
                <a:off x="2192524" y="5492188"/>
                <a:ext cx="1641573" cy="1001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FF"/>
                          </a:solidFill>
                          <a:latin typeface="Cambria Math" panose="02040503050406030204" pitchFamily="18" charset="0"/>
                        </a:rPr>
                        <m:t>𝑅</m:t>
                      </m:r>
                      <m:r>
                        <a:rPr lang="en-US" sz="2000" b="0" i="1" baseline="-25000" smtClean="0">
                          <a:solidFill>
                            <a:srgbClr val="0000FF"/>
                          </a:solidFill>
                          <a:latin typeface="Cambria Math" panose="02040503050406030204" pitchFamily="18" charset="0"/>
                        </a:rPr>
                        <m:t>0</m:t>
                      </m:r>
                      <m:r>
                        <a:rPr lang="en-US" sz="2000" b="0" i="1" smtClean="0">
                          <a:solidFill>
                            <a:srgbClr val="0000FF"/>
                          </a:solidFill>
                          <a:latin typeface="Cambria Math" panose="02040503050406030204" pitchFamily="18" charset="0"/>
                        </a:rPr>
                        <m:t>=</m:t>
                      </m:r>
                      <m:rad>
                        <m:radPr>
                          <m:degHide m:val="on"/>
                          <m:ctrlPr>
                            <a:rPr lang="en-US" sz="2000" b="0" i="1" smtClean="0">
                              <a:solidFill>
                                <a:srgbClr val="0000FF"/>
                              </a:solidFill>
                              <a:latin typeface="Cambria Math" panose="02040503050406030204" pitchFamily="18" charset="0"/>
                            </a:rPr>
                          </m:ctrlPr>
                        </m:radPr>
                        <m:deg/>
                        <m:e>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𝐿</m:t>
                              </m:r>
                            </m:num>
                            <m:den>
                              <m:r>
                                <a:rPr lang="en-US" sz="2000" b="0" i="1" smtClean="0">
                                  <a:solidFill>
                                    <a:srgbClr val="0000FF"/>
                                  </a:solidFill>
                                  <a:latin typeface="Cambria Math" panose="02040503050406030204" pitchFamily="18" charset="0"/>
                                </a:rPr>
                                <m:t>𝐶</m:t>
                              </m:r>
                            </m:den>
                          </m:f>
                        </m:e>
                      </m:rad>
                    </m:oMath>
                  </m:oMathPara>
                </a14:m>
                <a:endParaRPr lang="en-IN" dirty="0"/>
              </a:p>
            </p:txBody>
          </p:sp>
        </mc:Choice>
        <mc:Fallback>
          <p:sp>
            <p:nvSpPr>
              <p:cNvPr id="12" name="TextBox 11">
                <a:extLst>
                  <a:ext uri="{FF2B5EF4-FFF2-40B4-BE49-F238E27FC236}">
                    <a16:creationId xmlns:a16="http://schemas.microsoft.com/office/drawing/2014/main" id="{4E161353-C8D5-B030-0CB6-AFD50519C7A7}"/>
                  </a:ext>
                </a:extLst>
              </p:cNvPr>
              <p:cNvSpPr txBox="1">
                <a:spLocks noRot="1" noChangeAspect="1" noMove="1" noResize="1" noEditPoints="1" noAdjustHandles="1" noChangeArrowheads="1" noChangeShapeType="1" noTextEdit="1"/>
              </p:cNvSpPr>
              <p:nvPr/>
            </p:nvSpPr>
            <p:spPr>
              <a:xfrm>
                <a:off x="2192524" y="5492188"/>
                <a:ext cx="1641573" cy="100168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A501FDF-779B-5DCA-184F-DCF8A67E8331}"/>
                  </a:ext>
                </a:extLst>
              </p:cNvPr>
              <p:cNvSpPr txBox="1"/>
              <p:nvPr/>
            </p:nvSpPr>
            <p:spPr>
              <a:xfrm>
                <a:off x="4426257" y="5655959"/>
                <a:ext cx="3000134" cy="677686"/>
              </a:xfrm>
              <a:prstGeom prst="rect">
                <a:avLst/>
              </a:prstGeom>
              <a:noFill/>
            </p:spPr>
            <p:txBody>
              <a:bodyPr wrap="square">
                <a:spAutoFit/>
              </a:bodyPr>
              <a:lstStyle/>
              <a:p>
                <a:pPr/>
                <a14:m>
                  <m:oMath xmlns:m="http://schemas.openxmlformats.org/officeDocument/2006/math">
                    <m:r>
                      <a:rPr lang="en-US" sz="2400" b="0" i="1" smtClean="0">
                        <a:solidFill>
                          <a:srgbClr val="0000FF"/>
                        </a:solidFill>
                        <a:latin typeface="Cambria Math" panose="02040503050406030204" pitchFamily="18" charset="0"/>
                      </a:rPr>
                      <m:t>𝑋</m:t>
                    </m:r>
                    <m:r>
                      <a:rPr lang="en-US" sz="2400" b="0" i="1" baseline="-25000" smtClean="0">
                        <a:solidFill>
                          <a:srgbClr val="0000FF"/>
                        </a:solidFill>
                        <a:latin typeface="Cambria Math" panose="02040503050406030204" pitchFamily="18" charset="0"/>
                      </a:rPr>
                      <m:t>0</m:t>
                    </m:r>
                    <m:r>
                      <a:rPr lang="en-US" sz="2400" b="0" i="1" smtClean="0">
                        <a:solidFill>
                          <a:srgbClr val="0000FF"/>
                        </a:solidFill>
                        <a:latin typeface="Cambria Math" panose="02040503050406030204" pitchFamily="18" charset="0"/>
                        <a:ea typeface="Cambria Math" panose="02040503050406030204" pitchFamily="18" charset="0"/>
                      </a:rPr>
                      <m:t>≅</m:t>
                    </m:r>
                  </m:oMath>
                </a14:m>
                <a:r>
                  <a:rPr lang="en-US" sz="2400" dirty="0">
                    <a:solidFill>
                      <a:srgbClr val="0000FF"/>
                    </a:solidFill>
                  </a:rPr>
                  <a:t> </a:t>
                </a:r>
                <a14:m>
                  <m:oMath xmlns:m="http://schemas.openxmlformats.org/officeDocument/2006/math">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1</m:t>
                        </m:r>
                      </m:num>
                      <m:den>
                        <m:r>
                          <a:rPr lang="en-US" sz="2400" i="1">
                            <a:solidFill>
                              <a:srgbClr val="0000FF"/>
                            </a:solidFill>
                            <a:latin typeface="Cambria Math" panose="02040503050406030204" pitchFamily="18" charset="0"/>
                          </a:rPr>
                          <m:t>𝑗</m:t>
                        </m:r>
                        <m:r>
                          <a:rPr lang="en-US" sz="2400" i="1">
                            <a:solidFill>
                              <a:srgbClr val="0000FF"/>
                            </a:solidFill>
                            <a:latin typeface="Cambria Math" panose="02040503050406030204" pitchFamily="18" charset="0"/>
                          </a:rPr>
                          <m:t>2</m:t>
                        </m:r>
                        <m:r>
                          <a:rPr lang="en-US" sz="2400" i="1">
                            <a:solidFill>
                              <a:srgbClr val="0000FF"/>
                            </a:solidFill>
                            <a:latin typeface="Cambria Math" panose="02040503050406030204" pitchFamily="18" charset="0"/>
                          </a:rPr>
                          <m:t>𝜔</m:t>
                        </m:r>
                      </m:den>
                    </m:f>
                    <m:d>
                      <m:dPr>
                        <m:ctrlPr>
                          <a:rPr lang="en-US" sz="2400" i="1" dirty="0">
                            <a:solidFill>
                              <a:srgbClr val="0000FF"/>
                            </a:solidFill>
                            <a:latin typeface="Cambria Math" panose="02040503050406030204" pitchFamily="18" charset="0"/>
                          </a:rPr>
                        </m:ctrlPr>
                      </m:dPr>
                      <m:e>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𝑅</m:t>
                            </m:r>
                          </m:num>
                          <m:den>
                            <m:r>
                              <a:rPr lang="en-US" sz="2400" i="1">
                                <a:solidFill>
                                  <a:srgbClr val="0000FF"/>
                                </a:solidFill>
                                <a:latin typeface="Cambria Math" panose="02040503050406030204" pitchFamily="18" charset="0"/>
                              </a:rPr>
                              <m:t>𝐿</m:t>
                            </m:r>
                          </m:den>
                        </m:f>
                        <m:r>
                          <m:rPr>
                            <m:nor/>
                          </m:rPr>
                          <a:rPr lang="en-US" sz="2400">
                            <a:solidFill>
                              <a:srgbClr val="0000FF"/>
                            </a:solidFill>
                            <a:latin typeface="Cambria Math" panose="02040503050406030204" pitchFamily="18" charset="0"/>
                          </a:rPr>
                          <m:t>−</m:t>
                        </m:r>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𝐺</m:t>
                            </m:r>
                          </m:num>
                          <m:den>
                            <m:r>
                              <a:rPr lang="en-US" sz="2400" i="1">
                                <a:solidFill>
                                  <a:srgbClr val="0000FF"/>
                                </a:solidFill>
                                <a:latin typeface="Cambria Math" panose="02040503050406030204" pitchFamily="18" charset="0"/>
                              </a:rPr>
                              <m:t>𝐶</m:t>
                            </m:r>
                          </m:den>
                        </m:f>
                      </m:e>
                    </m:d>
                    <m:r>
                      <a:rPr lang="en-US" sz="2400" i="1" smtClean="0">
                        <a:solidFill>
                          <a:srgbClr val="0000FF"/>
                        </a:solidFill>
                        <a:latin typeface="Cambria Math" panose="02040503050406030204" pitchFamily="18" charset="0"/>
                        <a:ea typeface="Cambria Math" panose="02040503050406030204" pitchFamily="18" charset="0"/>
                      </a:rPr>
                      <m:t>≅</m:t>
                    </m:r>
                    <m:r>
                      <a:rPr lang="en-US" sz="2400" b="0" i="1" smtClean="0">
                        <a:solidFill>
                          <a:srgbClr val="0000FF"/>
                        </a:solidFill>
                        <a:latin typeface="Cambria Math" panose="02040503050406030204" pitchFamily="18" charset="0"/>
                        <a:ea typeface="Cambria Math" panose="02040503050406030204" pitchFamily="18" charset="0"/>
                      </a:rPr>
                      <m:t>0</m:t>
                    </m:r>
                  </m:oMath>
                </a14:m>
                <a:r>
                  <a:rPr lang="en-IN" dirty="0"/>
                  <a:t> </a:t>
                </a:r>
              </a:p>
            </p:txBody>
          </p:sp>
        </mc:Choice>
        <mc:Fallback>
          <p:sp>
            <p:nvSpPr>
              <p:cNvPr id="13" name="TextBox 12">
                <a:extLst>
                  <a:ext uri="{FF2B5EF4-FFF2-40B4-BE49-F238E27FC236}">
                    <a16:creationId xmlns:a16="http://schemas.microsoft.com/office/drawing/2014/main" id="{BA501FDF-779B-5DCA-184F-DCF8A67E8331}"/>
                  </a:ext>
                </a:extLst>
              </p:cNvPr>
              <p:cNvSpPr txBox="1">
                <a:spLocks noRot="1" noChangeAspect="1" noMove="1" noResize="1" noEditPoints="1" noAdjustHandles="1" noChangeArrowheads="1" noChangeShapeType="1" noTextEdit="1"/>
              </p:cNvSpPr>
              <p:nvPr/>
            </p:nvSpPr>
            <p:spPr>
              <a:xfrm>
                <a:off x="4426257" y="5655959"/>
                <a:ext cx="3000134" cy="677686"/>
              </a:xfrm>
              <a:prstGeom prst="rect">
                <a:avLst/>
              </a:prstGeom>
              <a:blipFill>
                <a:blip r:embed="rId7"/>
                <a:stretch>
                  <a:fillRect/>
                </a:stretch>
              </a:blipFill>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Text Box 4">
            <a:extLst>
              <a:ext uri="{FF2B5EF4-FFF2-40B4-BE49-F238E27FC236}">
                <a16:creationId xmlns:a16="http://schemas.microsoft.com/office/drawing/2014/main" id="{6E34B370-9A95-7A25-CE23-C57E681781E7}"/>
              </a:ext>
            </a:extLst>
          </p:cNvPr>
          <p:cNvSpPr txBox="1">
            <a:spLocks noChangeArrowheads="1"/>
          </p:cNvSpPr>
          <p:nvPr/>
        </p:nvSpPr>
        <p:spPr bwMode="auto">
          <a:xfrm>
            <a:off x="152400" y="304800"/>
            <a:ext cx="754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dirty="0">
                <a:solidFill>
                  <a:srgbClr val="00B050"/>
                </a:solidFill>
                <a:latin typeface="Calibri" panose="020F0502020204030204" pitchFamily="34" charset="0"/>
                <a:cs typeface="Calibri" panose="020F0502020204030204" pitchFamily="34" charset="0"/>
              </a:rPr>
              <a:t>Case-3: Distortion-less (R / </a:t>
            </a:r>
            <a:r>
              <a:rPr lang="en-US" altLang="en-US" b="1" dirty="0">
                <a:solidFill>
                  <a:srgbClr val="00B050"/>
                </a:solidFill>
                <a:latin typeface="Calibri" panose="020F0502020204030204" pitchFamily="34" charset="0"/>
                <a:cs typeface="Calibri" panose="020F0502020204030204" pitchFamily="34" charset="0"/>
                <a:sym typeface="Symbol" panose="05050102010706020507" pitchFamily="18" charset="2"/>
              </a:rPr>
              <a:t>L =</a:t>
            </a:r>
            <a:r>
              <a:rPr lang="en-US" altLang="en-US" b="1" dirty="0">
                <a:solidFill>
                  <a:srgbClr val="00B050"/>
                </a:solidFill>
                <a:latin typeface="Calibri" panose="020F0502020204030204" pitchFamily="34" charset="0"/>
                <a:cs typeface="Calibri" panose="020F0502020204030204" pitchFamily="34" charset="0"/>
              </a:rPr>
              <a:t> G / C)</a:t>
            </a:r>
          </a:p>
        </p:txBody>
      </p:sp>
      <p:sp>
        <p:nvSpPr>
          <p:cNvPr id="22537" name="Rectangle 7">
            <a:extLst>
              <a:ext uri="{FF2B5EF4-FFF2-40B4-BE49-F238E27FC236}">
                <a16:creationId xmlns:a16="http://schemas.microsoft.com/office/drawing/2014/main" id="{8AAC27B0-F93B-E0E1-96F6-1154FA320BBD}"/>
              </a:ext>
            </a:extLst>
          </p:cNvPr>
          <p:cNvSpPr>
            <a:spLocks noChangeArrowheads="1"/>
          </p:cNvSpPr>
          <p:nvPr/>
        </p:nvSpPr>
        <p:spPr bwMode="auto">
          <a:xfrm>
            <a:off x="381000" y="1309832"/>
            <a:ext cx="2434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Propagation Constant</a:t>
            </a:r>
          </a:p>
        </p:txBody>
      </p:sp>
      <p:sp>
        <p:nvSpPr>
          <p:cNvPr id="6" name="Rectangle 4">
            <a:extLst>
              <a:ext uri="{FF2B5EF4-FFF2-40B4-BE49-F238E27FC236}">
                <a16:creationId xmlns:a16="http://schemas.microsoft.com/office/drawing/2014/main" id="{D3BFB5CE-A553-7FC2-C858-07D71A319EAB}"/>
              </a:ext>
            </a:extLst>
          </p:cNvPr>
          <p:cNvSpPr>
            <a:spLocks noChangeArrowheads="1"/>
          </p:cNvSpPr>
          <p:nvPr/>
        </p:nvSpPr>
        <p:spPr bwMode="auto">
          <a:xfrm>
            <a:off x="733424" y="5823027"/>
            <a:ext cx="174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Phase Velocity </a:t>
            </a:r>
          </a:p>
        </p:txBody>
      </p:sp>
      <mc:AlternateContent xmlns:mc="http://schemas.openxmlformats.org/markup-compatibility/2006">
        <mc:Choice xmlns:a14="http://schemas.microsoft.com/office/drawing/2010/main" Requires="a14">
          <p:sp>
            <p:nvSpPr>
              <p:cNvPr id="9" name="Object 7">
                <a:extLst>
                  <a:ext uri="{FF2B5EF4-FFF2-40B4-BE49-F238E27FC236}">
                    <a16:creationId xmlns:a16="http://schemas.microsoft.com/office/drawing/2014/main" id="{EECD6E46-52A2-7D29-E5C0-84A34007F1DB}"/>
                  </a:ext>
                </a:extLst>
              </p:cNvPr>
              <p:cNvSpPr txBox="1"/>
              <p:nvPr/>
            </p:nvSpPr>
            <p:spPr bwMode="auto">
              <a:xfrm>
                <a:off x="2057400" y="1707542"/>
                <a:ext cx="4578350" cy="1008267"/>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m:rPr>
                          <m:sty m:val="p"/>
                        </m:rPr>
                        <a:rPr lang="en-US" b="0" i="1" smtClean="0">
                          <a:solidFill>
                            <a:srgbClr val="0000FF"/>
                          </a:solidFill>
                          <a:latin typeface="Cambria Math" panose="02040503050406030204" pitchFamily="18" charset="0"/>
                        </a:rPr>
                        <m:t>γ</m:t>
                      </m:r>
                      <m:r>
                        <a:rPr lang="en-IN" i="1">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𝛼</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𝛽</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𝜔</m:t>
                      </m:r>
                      <m:rad>
                        <m:radPr>
                          <m:degHide m:val="on"/>
                          <m:ctrlPr>
                            <a:rPr lang="en-US" b="0" i="1" smtClean="0">
                              <a:solidFill>
                                <a:srgbClr val="0000FF"/>
                              </a:solidFill>
                              <a:latin typeface="Cambria Math" panose="02040503050406030204" pitchFamily="18" charset="0"/>
                            </a:rPr>
                          </m:ctrlPr>
                        </m:radPr>
                        <m:deg/>
                        <m:e>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𝑅</m:t>
                          </m:r>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𝑗</m:t>
                          </m:r>
                          <m:r>
                            <a:rPr lang="en-US" i="1">
                              <a:solidFill>
                                <a:srgbClr val="0000FF"/>
                              </a:solidFill>
                              <a:latin typeface="Cambria Math" panose="02040503050406030204" pitchFamily="18" charset="0"/>
                            </a:rPr>
                            <m:t>𝜔</m:t>
                          </m:r>
                          <m:r>
                            <a:rPr lang="en-US" i="1">
                              <a:solidFill>
                                <a:srgbClr val="0000FF"/>
                              </a:solidFill>
                              <a:latin typeface="Cambria Math" panose="02040503050406030204" pitchFamily="18" charset="0"/>
                            </a:rPr>
                            <m:t>𝐿</m:t>
                          </m:r>
                          <m:r>
                            <a:rPr lang="en-US" i="1">
                              <a:solidFill>
                                <a:srgbClr val="0000FF"/>
                              </a:solidFill>
                              <a:latin typeface="Cambria Math" panose="02040503050406030204" pitchFamily="18" charset="0"/>
                            </a:rPr>
                            <m:t>)(</m:t>
                          </m:r>
                          <m:f>
                            <m:fPr>
                              <m:ctrlPr>
                                <a:rPr lang="en-US" i="1" smtClean="0">
                                  <a:solidFill>
                                    <a:srgbClr val="0000FF"/>
                                  </a:solidFill>
                                  <a:latin typeface="Cambria Math" panose="02040503050406030204" pitchFamily="18" charset="0"/>
                                </a:rPr>
                              </m:ctrlPr>
                            </m:fPr>
                            <m:num>
                              <m:r>
                                <a:rPr lang="en-US" b="0" i="1" smtClean="0">
                                  <a:solidFill>
                                    <a:srgbClr val="0000FF"/>
                                  </a:solidFill>
                                  <a:latin typeface="Cambria Math" panose="02040503050406030204" pitchFamily="18" charset="0"/>
                                </a:rPr>
                                <m:t>𝑅𝐶</m:t>
                              </m:r>
                            </m:num>
                            <m:den>
                              <m:r>
                                <a:rPr lang="en-US" b="0" i="1" smtClean="0">
                                  <a:solidFill>
                                    <a:srgbClr val="0000FF"/>
                                  </a:solidFill>
                                  <a:latin typeface="Cambria Math" panose="02040503050406030204" pitchFamily="18" charset="0"/>
                                </a:rPr>
                                <m:t>𝐿</m:t>
                              </m:r>
                            </m:den>
                          </m:f>
                          <m:r>
                            <a:rPr lang="en-US" i="1">
                              <a:solidFill>
                                <a:srgbClr val="0000FF"/>
                              </a:solidFill>
                              <a:latin typeface="Cambria Math" panose="02040503050406030204" pitchFamily="18" charset="0"/>
                            </a:rPr>
                            <m:t>+</m:t>
                          </m:r>
                          <m:r>
                            <a:rPr lang="en-US" i="1">
                              <a:solidFill>
                                <a:srgbClr val="0000FF"/>
                              </a:solidFill>
                              <a:latin typeface="Cambria Math" panose="02040503050406030204" pitchFamily="18" charset="0"/>
                            </a:rPr>
                            <m:t>𝑗</m:t>
                          </m:r>
                          <m:r>
                            <a:rPr lang="en-US" i="1">
                              <a:solidFill>
                                <a:srgbClr val="0000FF"/>
                              </a:solidFill>
                              <a:latin typeface="Cambria Math" panose="02040503050406030204" pitchFamily="18" charset="0"/>
                            </a:rPr>
                            <m:t>𝜔</m:t>
                          </m:r>
                          <m:r>
                            <a:rPr lang="en-US" b="0" i="1" smtClean="0">
                              <a:solidFill>
                                <a:srgbClr val="0000FF"/>
                              </a:solidFill>
                              <a:latin typeface="Cambria Math" panose="02040503050406030204" pitchFamily="18" charset="0"/>
                            </a:rPr>
                            <m:t>𝐶</m:t>
                          </m:r>
                          <m:r>
                            <a:rPr lang="en-US" i="1">
                              <a:solidFill>
                                <a:srgbClr val="0000FF"/>
                              </a:solidFill>
                              <a:latin typeface="Cambria Math" panose="02040503050406030204" pitchFamily="18" charset="0"/>
                            </a:rPr>
                            <m:t>)</m:t>
                          </m:r>
                        </m:e>
                      </m:rad>
                    </m:oMath>
                  </m:oMathPara>
                </a14:m>
                <a:endParaRPr lang="en-US" i="1" dirty="0">
                  <a:solidFill>
                    <a:srgbClr val="0000FF"/>
                  </a:solidFill>
                  <a:latin typeface="Cambria Math" panose="02040503050406030204" pitchFamily="18" charset="0"/>
                </a:endParaRPr>
              </a:p>
              <a:p>
                <a:pPr/>
                <a:endParaRPr lang="en-US" b="0" i="1" dirty="0">
                  <a:solidFill>
                    <a:srgbClr val="0000FF"/>
                  </a:solidFill>
                  <a:latin typeface="Cambria Math" panose="02040503050406030204" pitchFamily="18" charset="0"/>
                </a:endParaRPr>
              </a:p>
              <a:p>
                <a:pPr/>
                <a:endParaRPr lang="en-IN" sz="1200" dirty="0"/>
              </a:p>
            </p:txBody>
          </p:sp>
        </mc:Choice>
        <mc:Fallback>
          <p:sp>
            <p:nvSpPr>
              <p:cNvPr id="9" name="Object 7">
                <a:extLst>
                  <a:ext uri="{FF2B5EF4-FFF2-40B4-BE49-F238E27FC236}">
                    <a16:creationId xmlns:a16="http://schemas.microsoft.com/office/drawing/2014/main" id="{EECD6E46-52A2-7D29-E5C0-84A34007F1DB}"/>
                  </a:ext>
                </a:extLst>
              </p:cNvPr>
              <p:cNvSpPr txBox="1">
                <a:spLocks noRot="1" noChangeAspect="1" noMove="1" noResize="1" noEditPoints="1" noAdjustHandles="1" noChangeArrowheads="1" noChangeShapeType="1" noTextEdit="1"/>
              </p:cNvSpPr>
              <p:nvPr/>
            </p:nvSpPr>
            <p:spPr bwMode="auto">
              <a:xfrm>
                <a:off x="2057400" y="1707542"/>
                <a:ext cx="4578350" cy="100826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Object 7">
                <a:extLst>
                  <a:ext uri="{FF2B5EF4-FFF2-40B4-BE49-F238E27FC236}">
                    <a16:creationId xmlns:a16="http://schemas.microsoft.com/office/drawing/2014/main" id="{A96DDDF4-AD97-5798-5EBD-54964F1966EF}"/>
                  </a:ext>
                </a:extLst>
              </p:cNvPr>
              <p:cNvSpPr txBox="1"/>
              <p:nvPr/>
            </p:nvSpPr>
            <p:spPr bwMode="auto">
              <a:xfrm>
                <a:off x="2479479" y="2586491"/>
                <a:ext cx="2209800" cy="1008267"/>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m:rPr>
                          <m:sty m:val="p"/>
                        </m:rPr>
                        <a:rPr lang="en-US" sz="2000" b="0" i="1" smtClean="0">
                          <a:solidFill>
                            <a:srgbClr val="0000FF"/>
                          </a:solidFill>
                          <a:latin typeface="Cambria Math" panose="02040503050406030204" pitchFamily="18" charset="0"/>
                        </a:rPr>
                        <m:t>γ</m:t>
                      </m:r>
                      <m:r>
                        <a:rPr lang="en-US" sz="2000" b="0" i="1" smtClean="0">
                          <a:solidFill>
                            <a:srgbClr val="0000FF"/>
                          </a:solidFill>
                          <a:latin typeface="Cambria Math" panose="02040503050406030204" pitchFamily="18" charset="0"/>
                        </a:rPr>
                        <m:t>=</m:t>
                      </m:r>
                      <m:rad>
                        <m:radPr>
                          <m:degHide m:val="on"/>
                          <m:ctrlPr>
                            <a:rPr lang="en-US" sz="2000" i="1">
                              <a:solidFill>
                                <a:srgbClr val="0000FF"/>
                              </a:solidFill>
                              <a:latin typeface="Cambria Math" panose="02040503050406030204" pitchFamily="18" charset="0"/>
                            </a:rPr>
                          </m:ctrlPr>
                        </m:radPr>
                        <m:deg/>
                        <m:e>
                          <m:f>
                            <m:fPr>
                              <m:ctrlPr>
                                <a:rPr lang="en-US" sz="2000" i="1">
                                  <a:solidFill>
                                    <a:srgbClr val="0000FF"/>
                                  </a:solidFill>
                                  <a:latin typeface="Cambria Math" panose="02040503050406030204" pitchFamily="18" charset="0"/>
                                </a:rPr>
                              </m:ctrlPr>
                            </m:fPr>
                            <m:num>
                              <m:r>
                                <a:rPr lang="en-US" sz="2000" i="1">
                                  <a:solidFill>
                                    <a:srgbClr val="0000FF"/>
                                  </a:solidFill>
                                  <a:latin typeface="Cambria Math" panose="02040503050406030204" pitchFamily="18" charset="0"/>
                                </a:rPr>
                                <m:t>𝐶</m:t>
                              </m:r>
                            </m:num>
                            <m:den>
                              <m:r>
                                <a:rPr lang="en-US" sz="2000" i="1">
                                  <a:solidFill>
                                    <a:srgbClr val="0000FF"/>
                                  </a:solidFill>
                                  <a:latin typeface="Cambria Math" panose="02040503050406030204" pitchFamily="18" charset="0"/>
                                </a:rPr>
                                <m:t>𝐿</m:t>
                              </m:r>
                            </m:den>
                          </m:f>
                        </m:e>
                      </m:rad>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𝑅</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𝑗</m:t>
                      </m:r>
                      <m:r>
                        <a:rPr lang="en-US" sz="2000" i="1">
                          <a:solidFill>
                            <a:srgbClr val="0000FF"/>
                          </a:solidFill>
                          <a:latin typeface="Cambria Math" panose="02040503050406030204" pitchFamily="18" charset="0"/>
                        </a:rPr>
                        <m:t>𝜔</m:t>
                      </m:r>
                      <m:r>
                        <a:rPr lang="en-US" sz="2000" i="1">
                          <a:solidFill>
                            <a:srgbClr val="0000FF"/>
                          </a:solidFill>
                          <a:latin typeface="Cambria Math" panose="02040503050406030204" pitchFamily="18" charset="0"/>
                        </a:rPr>
                        <m:t>𝐿</m:t>
                      </m:r>
                      <m:r>
                        <a:rPr lang="en-US" sz="2000" i="1">
                          <a:solidFill>
                            <a:srgbClr val="0000FF"/>
                          </a:solidFill>
                          <a:latin typeface="Cambria Math" panose="02040503050406030204" pitchFamily="18" charset="0"/>
                        </a:rPr>
                        <m:t>)</m:t>
                      </m:r>
                    </m:oMath>
                  </m:oMathPara>
                </a14:m>
                <a:endParaRPr lang="en-US" sz="2000" i="1" dirty="0">
                  <a:solidFill>
                    <a:srgbClr val="0000FF"/>
                  </a:solidFill>
                  <a:latin typeface="Cambria Math" panose="02040503050406030204" pitchFamily="18" charset="0"/>
                </a:endParaRPr>
              </a:p>
              <a:p>
                <a:pPr/>
                <a:endParaRPr lang="en-US" sz="2000" b="0" i="1" dirty="0">
                  <a:solidFill>
                    <a:srgbClr val="0000FF"/>
                  </a:solidFill>
                  <a:latin typeface="Cambria Math" panose="02040503050406030204" pitchFamily="18" charset="0"/>
                </a:endParaRPr>
              </a:p>
              <a:p>
                <a:pPr/>
                <a:endParaRPr lang="en-IN" sz="1400" dirty="0"/>
              </a:p>
            </p:txBody>
          </p:sp>
        </mc:Choice>
        <mc:Fallback>
          <p:sp>
            <p:nvSpPr>
              <p:cNvPr id="10" name="Object 7">
                <a:extLst>
                  <a:ext uri="{FF2B5EF4-FFF2-40B4-BE49-F238E27FC236}">
                    <a16:creationId xmlns:a16="http://schemas.microsoft.com/office/drawing/2014/main" id="{A96DDDF4-AD97-5798-5EBD-54964F1966EF}"/>
                  </a:ext>
                </a:extLst>
              </p:cNvPr>
              <p:cNvSpPr txBox="1">
                <a:spLocks noRot="1" noChangeAspect="1" noMove="1" noResize="1" noEditPoints="1" noAdjustHandles="1" noChangeArrowheads="1" noChangeShapeType="1" noTextEdit="1"/>
              </p:cNvSpPr>
              <p:nvPr/>
            </p:nvSpPr>
            <p:spPr bwMode="auto">
              <a:xfrm>
                <a:off x="2479479" y="2586491"/>
                <a:ext cx="2209800" cy="1008267"/>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Object 7">
                <a:extLst>
                  <a:ext uri="{FF2B5EF4-FFF2-40B4-BE49-F238E27FC236}">
                    <a16:creationId xmlns:a16="http://schemas.microsoft.com/office/drawing/2014/main" id="{7E3B5572-6B70-5157-EBD7-E6FDD8ADECF7}"/>
                  </a:ext>
                </a:extLst>
              </p:cNvPr>
              <p:cNvSpPr txBox="1"/>
              <p:nvPr/>
            </p:nvSpPr>
            <p:spPr bwMode="auto">
              <a:xfrm>
                <a:off x="2057400" y="4006590"/>
                <a:ext cx="2209800" cy="1008267"/>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a:rPr lang="en-US" sz="2400" b="0" i="1" smtClean="0">
                          <a:solidFill>
                            <a:srgbClr val="0000FF"/>
                          </a:solidFill>
                          <a:latin typeface="Cambria Math" panose="02040503050406030204" pitchFamily="18" charset="0"/>
                        </a:rPr>
                        <m:t>𝛼</m:t>
                      </m:r>
                      <m:r>
                        <a:rPr lang="en-US" sz="2400" b="0" i="1" smtClean="0">
                          <a:solidFill>
                            <a:srgbClr val="0000FF"/>
                          </a:solidFill>
                          <a:latin typeface="Cambria Math" panose="02040503050406030204" pitchFamily="18" charset="0"/>
                        </a:rPr>
                        <m:t>=</m:t>
                      </m:r>
                      <m:r>
                        <a:rPr lang="en-US" sz="2400" i="1">
                          <a:solidFill>
                            <a:srgbClr val="0000FF"/>
                          </a:solidFill>
                          <a:latin typeface="Cambria Math" panose="02040503050406030204" pitchFamily="18" charset="0"/>
                        </a:rPr>
                        <m:t>𝑅</m:t>
                      </m:r>
                      <m:rad>
                        <m:radPr>
                          <m:degHide m:val="on"/>
                          <m:ctrlPr>
                            <a:rPr lang="en-US" sz="2400" i="1">
                              <a:solidFill>
                                <a:srgbClr val="0000FF"/>
                              </a:solidFill>
                              <a:latin typeface="Cambria Math" panose="02040503050406030204" pitchFamily="18" charset="0"/>
                            </a:rPr>
                          </m:ctrlPr>
                        </m:radPr>
                        <m:deg/>
                        <m:e>
                          <m:f>
                            <m:fPr>
                              <m:ctrlPr>
                                <a:rPr lang="en-US" sz="2400" i="1">
                                  <a:solidFill>
                                    <a:srgbClr val="0000FF"/>
                                  </a:solidFill>
                                  <a:latin typeface="Cambria Math" panose="02040503050406030204" pitchFamily="18" charset="0"/>
                                </a:rPr>
                              </m:ctrlPr>
                            </m:fPr>
                            <m:num>
                              <m:r>
                                <a:rPr lang="en-US" sz="2400" i="1">
                                  <a:solidFill>
                                    <a:srgbClr val="0000FF"/>
                                  </a:solidFill>
                                  <a:latin typeface="Cambria Math" panose="02040503050406030204" pitchFamily="18" charset="0"/>
                                </a:rPr>
                                <m:t>𝐶</m:t>
                              </m:r>
                            </m:num>
                            <m:den>
                              <m:r>
                                <a:rPr lang="en-US" sz="2400" i="1">
                                  <a:solidFill>
                                    <a:srgbClr val="0000FF"/>
                                  </a:solidFill>
                                  <a:latin typeface="Cambria Math" panose="02040503050406030204" pitchFamily="18" charset="0"/>
                                </a:rPr>
                                <m:t>𝐿</m:t>
                              </m:r>
                            </m:den>
                          </m:f>
                        </m:e>
                      </m:rad>
                    </m:oMath>
                  </m:oMathPara>
                </a14:m>
                <a:endParaRPr lang="en-US" sz="2000" i="1" dirty="0">
                  <a:solidFill>
                    <a:srgbClr val="0000FF"/>
                  </a:solidFill>
                  <a:latin typeface="Cambria Math" panose="02040503050406030204" pitchFamily="18" charset="0"/>
                </a:endParaRPr>
              </a:p>
              <a:p>
                <a:pPr/>
                <a:endParaRPr lang="en-US" sz="2000" b="0" i="1" dirty="0">
                  <a:solidFill>
                    <a:srgbClr val="0000FF"/>
                  </a:solidFill>
                  <a:latin typeface="Cambria Math" panose="02040503050406030204" pitchFamily="18" charset="0"/>
                </a:endParaRPr>
              </a:p>
              <a:p>
                <a:pPr/>
                <a:endParaRPr lang="en-IN" sz="1400" dirty="0"/>
              </a:p>
            </p:txBody>
          </p:sp>
        </mc:Choice>
        <mc:Fallback>
          <p:sp>
            <p:nvSpPr>
              <p:cNvPr id="11" name="Object 7">
                <a:extLst>
                  <a:ext uri="{FF2B5EF4-FFF2-40B4-BE49-F238E27FC236}">
                    <a16:creationId xmlns:a16="http://schemas.microsoft.com/office/drawing/2014/main" id="{7E3B5572-6B70-5157-EBD7-E6FDD8ADECF7}"/>
                  </a:ext>
                </a:extLst>
              </p:cNvPr>
              <p:cNvSpPr txBox="1">
                <a:spLocks noRot="1" noChangeAspect="1" noMove="1" noResize="1" noEditPoints="1" noAdjustHandles="1" noChangeArrowheads="1" noChangeShapeType="1" noTextEdit="1"/>
              </p:cNvSpPr>
              <p:nvPr/>
            </p:nvSpPr>
            <p:spPr bwMode="auto">
              <a:xfrm>
                <a:off x="2057400" y="4006590"/>
                <a:ext cx="2209800" cy="1008267"/>
              </a:xfrm>
              <a:prstGeom prst="rect">
                <a:avLst/>
              </a:prstGeom>
              <a:blipFill>
                <a:blip r:embed="rId4"/>
                <a:stretch>
                  <a:fillRect b="-11446"/>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Object 7">
                <a:extLst>
                  <a:ext uri="{FF2B5EF4-FFF2-40B4-BE49-F238E27FC236}">
                    <a16:creationId xmlns:a16="http://schemas.microsoft.com/office/drawing/2014/main" id="{2A01A2A6-0264-2F02-912A-D586ED62DE82}"/>
                  </a:ext>
                </a:extLst>
              </p:cNvPr>
              <p:cNvSpPr txBox="1"/>
              <p:nvPr/>
            </p:nvSpPr>
            <p:spPr bwMode="auto">
              <a:xfrm>
                <a:off x="4346575" y="4292196"/>
                <a:ext cx="2209800" cy="704850"/>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a:rPr lang="en-US" sz="2400" b="0" i="1" smtClean="0">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𝜔</m:t>
                      </m:r>
                      <m:rad>
                        <m:radPr>
                          <m:degHide m:val="on"/>
                          <m:ctrlPr>
                            <a:rPr lang="en-US" sz="2400" i="1">
                              <a:solidFill>
                                <a:srgbClr val="0000FF"/>
                              </a:solidFill>
                              <a:latin typeface="Cambria Math" panose="02040503050406030204" pitchFamily="18" charset="0"/>
                            </a:rPr>
                          </m:ctrlPr>
                        </m:radPr>
                        <m:deg/>
                        <m:e>
                          <m:r>
                            <a:rPr lang="en-US" sz="2400" b="0" i="1" smtClean="0">
                              <a:solidFill>
                                <a:srgbClr val="0000FF"/>
                              </a:solidFill>
                              <a:latin typeface="Cambria Math" panose="02040503050406030204" pitchFamily="18" charset="0"/>
                            </a:rPr>
                            <m:t>𝐿𝐶</m:t>
                          </m:r>
                        </m:e>
                      </m:rad>
                    </m:oMath>
                  </m:oMathPara>
                </a14:m>
                <a:endParaRPr lang="en-US" sz="2400" i="1" dirty="0">
                  <a:solidFill>
                    <a:srgbClr val="0000FF"/>
                  </a:solidFill>
                  <a:latin typeface="Cambria Math" panose="02040503050406030204" pitchFamily="18" charset="0"/>
                </a:endParaRPr>
              </a:p>
              <a:p>
                <a:pPr/>
                <a:endParaRPr lang="en-US" sz="2000" b="0" i="1" dirty="0">
                  <a:solidFill>
                    <a:srgbClr val="0000FF"/>
                  </a:solidFill>
                  <a:latin typeface="Cambria Math" panose="02040503050406030204" pitchFamily="18" charset="0"/>
                </a:endParaRPr>
              </a:p>
              <a:p>
                <a:pPr/>
                <a:endParaRPr lang="en-IN" sz="1400" dirty="0"/>
              </a:p>
            </p:txBody>
          </p:sp>
        </mc:Choice>
        <mc:Fallback>
          <p:sp>
            <p:nvSpPr>
              <p:cNvPr id="12" name="Object 7">
                <a:extLst>
                  <a:ext uri="{FF2B5EF4-FFF2-40B4-BE49-F238E27FC236}">
                    <a16:creationId xmlns:a16="http://schemas.microsoft.com/office/drawing/2014/main" id="{2A01A2A6-0264-2F02-912A-D586ED62DE82}"/>
                  </a:ext>
                </a:extLst>
              </p:cNvPr>
              <p:cNvSpPr txBox="1">
                <a:spLocks noRot="1" noChangeAspect="1" noMove="1" noResize="1" noEditPoints="1" noAdjustHandles="1" noChangeArrowheads="1" noChangeShapeType="1" noTextEdit="1"/>
              </p:cNvSpPr>
              <p:nvPr/>
            </p:nvSpPr>
            <p:spPr bwMode="auto">
              <a:xfrm>
                <a:off x="4346575" y="4292196"/>
                <a:ext cx="2209800" cy="70485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Object 7">
                <a:extLst>
                  <a:ext uri="{FF2B5EF4-FFF2-40B4-BE49-F238E27FC236}">
                    <a16:creationId xmlns:a16="http://schemas.microsoft.com/office/drawing/2014/main" id="{312EA581-1EFD-4E0B-E1C1-22001E3A40B6}"/>
                  </a:ext>
                </a:extLst>
              </p:cNvPr>
              <p:cNvSpPr txBox="1"/>
              <p:nvPr/>
            </p:nvSpPr>
            <p:spPr bwMode="auto">
              <a:xfrm>
                <a:off x="3456932" y="5468655"/>
                <a:ext cx="1232347" cy="845584"/>
              </a:xfrm>
              <a:prstGeom prst="rect">
                <a:avLst/>
              </a:prstGeom>
              <a:ln>
                <a:noFill/>
              </a:ln>
            </p:spPr>
            <p:style>
              <a:lnRef idx="2">
                <a:schemeClr val="dk1"/>
              </a:lnRef>
              <a:fillRef idx="1">
                <a:schemeClr val="lt1"/>
              </a:fillRef>
              <a:effectRef idx="0">
                <a:schemeClr val="dk1"/>
              </a:effectRef>
              <a:fontRef idx="minor">
                <a:schemeClr val="dk1"/>
              </a:fontRef>
            </p:style>
            <p:txBody>
              <a:bodyPr>
                <a:normAutofit fontScale="47500" lnSpcReduction="20000"/>
              </a:bodyPr>
              <a:lstStyle/>
              <a:p>
                <a:pPr/>
                <a14:m>
                  <m:oMathPara xmlns:m="http://schemas.openxmlformats.org/officeDocument/2006/math">
                    <m:oMathParaPr>
                      <m:jc m:val="left"/>
                    </m:oMathParaPr>
                    <m:oMath xmlns:m="http://schemas.openxmlformats.org/officeDocument/2006/math">
                      <m:r>
                        <a:rPr lang="en-US" sz="4300" b="0" i="1" smtClean="0">
                          <a:solidFill>
                            <a:srgbClr val="0000FF"/>
                          </a:solidFill>
                          <a:latin typeface="Cambria Math" panose="02040503050406030204" pitchFamily="18" charset="0"/>
                        </a:rPr>
                        <m:t>𝑣</m:t>
                      </m:r>
                      <m:r>
                        <a:rPr lang="en-US" sz="4300" b="0" i="1" baseline="-25000" smtClean="0">
                          <a:solidFill>
                            <a:srgbClr val="0000FF"/>
                          </a:solidFill>
                          <a:latin typeface="Cambria Math" panose="02040503050406030204" pitchFamily="18" charset="0"/>
                        </a:rPr>
                        <m:t>𝑝</m:t>
                      </m:r>
                      <m:r>
                        <a:rPr lang="en-US" sz="4300" b="0" i="1" smtClean="0">
                          <a:solidFill>
                            <a:srgbClr val="0000FF"/>
                          </a:solidFill>
                          <a:latin typeface="Cambria Math" panose="02040503050406030204" pitchFamily="18" charset="0"/>
                          <a:ea typeface="Cambria Math" panose="02040503050406030204" pitchFamily="18" charset="0"/>
                        </a:rPr>
                        <m:t>=</m:t>
                      </m:r>
                      <m:f>
                        <m:fPr>
                          <m:ctrlPr>
                            <a:rPr lang="en-US" sz="4300" b="0" i="1" smtClean="0">
                              <a:solidFill>
                                <a:srgbClr val="0000FF"/>
                              </a:solidFill>
                              <a:latin typeface="Cambria Math" panose="02040503050406030204" pitchFamily="18" charset="0"/>
                            </a:rPr>
                          </m:ctrlPr>
                        </m:fPr>
                        <m:num>
                          <m:r>
                            <a:rPr lang="en-US" sz="4300" b="0" i="1" smtClean="0">
                              <a:solidFill>
                                <a:srgbClr val="0000FF"/>
                              </a:solidFill>
                              <a:latin typeface="Cambria Math" panose="02040503050406030204" pitchFamily="18" charset="0"/>
                            </a:rPr>
                            <m:t>1</m:t>
                          </m:r>
                        </m:num>
                        <m:den>
                          <m:rad>
                            <m:radPr>
                              <m:degHide m:val="on"/>
                              <m:ctrlPr>
                                <a:rPr lang="en-US" sz="4300" i="1">
                                  <a:solidFill>
                                    <a:srgbClr val="0000FF"/>
                                  </a:solidFill>
                                  <a:latin typeface="Cambria Math" panose="02040503050406030204" pitchFamily="18" charset="0"/>
                                </a:rPr>
                              </m:ctrlPr>
                            </m:radPr>
                            <m:deg/>
                            <m:e>
                              <m:r>
                                <a:rPr lang="en-US" sz="4300" i="1">
                                  <a:solidFill>
                                    <a:srgbClr val="0000FF"/>
                                  </a:solidFill>
                                  <a:latin typeface="Cambria Math" panose="02040503050406030204" pitchFamily="18" charset="0"/>
                                </a:rPr>
                                <m:t>𝐿𝐶</m:t>
                              </m:r>
                            </m:e>
                          </m:rad>
                        </m:den>
                      </m:f>
                    </m:oMath>
                  </m:oMathPara>
                </a14:m>
                <a:endParaRPr lang="en-US" sz="2400" b="0" i="1" dirty="0">
                  <a:solidFill>
                    <a:srgbClr val="0000FF"/>
                  </a:solidFill>
                  <a:latin typeface="Cambria Math" panose="02040503050406030204" pitchFamily="18" charset="0"/>
                  <a:ea typeface="Cambria Math" panose="02040503050406030204" pitchFamily="18" charset="0"/>
                </a:endParaRPr>
              </a:p>
              <a:p>
                <a:pPr/>
                <a:endParaRPr lang="en-US" sz="2400" b="0" i="1" dirty="0">
                  <a:solidFill>
                    <a:srgbClr val="0000FF"/>
                  </a:solidFill>
                  <a:latin typeface="Cambria Math" panose="02040503050406030204" pitchFamily="18" charset="0"/>
                </a:endParaRPr>
              </a:p>
              <a:p>
                <a:pPr/>
                <a:endParaRPr lang="en-IN" sz="1600" dirty="0"/>
              </a:p>
            </p:txBody>
          </p:sp>
        </mc:Choice>
        <mc:Fallback>
          <p:sp>
            <p:nvSpPr>
              <p:cNvPr id="14" name="Object 7">
                <a:extLst>
                  <a:ext uri="{FF2B5EF4-FFF2-40B4-BE49-F238E27FC236}">
                    <a16:creationId xmlns:a16="http://schemas.microsoft.com/office/drawing/2014/main" id="{312EA581-1EFD-4E0B-E1C1-22001E3A40B6}"/>
                  </a:ext>
                </a:extLst>
              </p:cNvPr>
              <p:cNvSpPr txBox="1">
                <a:spLocks noRot="1" noChangeAspect="1" noMove="1" noResize="1" noEditPoints="1" noAdjustHandles="1" noChangeArrowheads="1" noChangeShapeType="1" noTextEdit="1"/>
              </p:cNvSpPr>
              <p:nvPr/>
            </p:nvSpPr>
            <p:spPr bwMode="auto">
              <a:xfrm>
                <a:off x="3456932" y="5468655"/>
                <a:ext cx="1232347" cy="845584"/>
              </a:xfrm>
              <a:prstGeom prst="rect">
                <a:avLst/>
              </a:prstGeom>
              <a:blipFill>
                <a:blip r:embed="rId6"/>
                <a:stretch>
                  <a:fillRect/>
                </a:stretch>
              </a:blipFill>
              <a:ln>
                <a:noFill/>
              </a:ln>
            </p:spPr>
            <p:txBody>
              <a:bodyPr/>
              <a:lstStyle/>
              <a:p>
                <a:r>
                  <a:rPr lang="en-IN">
                    <a:noFill/>
                  </a:rPr>
                  <a:t> </a:t>
                </a:r>
              </a:p>
            </p:txBody>
          </p:sp>
        </mc:Fallback>
      </mc:AlternateContent>
      <p:sp>
        <p:nvSpPr>
          <p:cNvPr id="15" name="Rectangle 4">
            <a:extLst>
              <a:ext uri="{FF2B5EF4-FFF2-40B4-BE49-F238E27FC236}">
                <a16:creationId xmlns:a16="http://schemas.microsoft.com/office/drawing/2014/main" id="{6A5A357B-0FEE-5609-C9CD-7459E27C105C}"/>
              </a:ext>
            </a:extLst>
          </p:cNvPr>
          <p:cNvSpPr>
            <a:spLocks noChangeArrowheads="1"/>
          </p:cNvSpPr>
          <p:nvPr/>
        </p:nvSpPr>
        <p:spPr bwMode="auto">
          <a:xfrm>
            <a:off x="4909147" y="5691392"/>
            <a:ext cx="1084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latin typeface="Calibri" panose="020F0502020204030204" pitchFamily="34" charset="0"/>
                <a:cs typeface="Calibri" panose="020F0502020204030204" pitchFamily="34" charset="0"/>
              </a:rPr>
              <a:t>constant</a:t>
            </a:r>
          </a:p>
        </p:txBody>
      </p:sp>
      <mc:AlternateContent xmlns:mc="http://schemas.openxmlformats.org/markup-compatibility/2006">
        <mc:Choice xmlns:a14="http://schemas.microsoft.com/office/drawing/2010/main" Requires="a14">
          <p:sp>
            <p:nvSpPr>
              <p:cNvPr id="16" name="Object 7">
                <a:extLst>
                  <a:ext uri="{FF2B5EF4-FFF2-40B4-BE49-F238E27FC236}">
                    <a16:creationId xmlns:a16="http://schemas.microsoft.com/office/drawing/2014/main" id="{89733919-498D-AC63-6C4D-3CCBD3C6198E}"/>
                  </a:ext>
                </a:extLst>
              </p:cNvPr>
              <p:cNvSpPr txBox="1"/>
              <p:nvPr/>
            </p:nvSpPr>
            <p:spPr bwMode="auto">
              <a:xfrm>
                <a:off x="6324600" y="4286944"/>
                <a:ext cx="2209800" cy="704850"/>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r>
                        <a:rPr lang="en-US" sz="2400" b="0" i="1" smtClean="0">
                          <a:solidFill>
                            <a:srgbClr val="00B050"/>
                          </a:solidFill>
                          <a:latin typeface="Cambria Math" panose="02040503050406030204" pitchFamily="18" charset="0"/>
                        </a:rPr>
                        <m:t>𝛽</m:t>
                      </m:r>
                      <m:r>
                        <a:rPr lang="en-US" sz="2400" b="0" i="1" smtClean="0">
                          <a:solidFill>
                            <a:srgbClr val="00B050"/>
                          </a:solidFill>
                          <a:latin typeface="Cambria Math" panose="02040503050406030204" pitchFamily="18" charset="0"/>
                          <a:ea typeface="Cambria Math" panose="02040503050406030204" pitchFamily="18" charset="0"/>
                        </a:rPr>
                        <m:t>∝</m:t>
                      </m:r>
                      <m:r>
                        <a:rPr lang="en-US" sz="2400" b="0" i="1" smtClean="0">
                          <a:solidFill>
                            <a:srgbClr val="00B050"/>
                          </a:solidFill>
                          <a:latin typeface="Cambria Math" panose="02040503050406030204" pitchFamily="18" charset="0"/>
                        </a:rPr>
                        <m:t>𝜔</m:t>
                      </m:r>
                    </m:oMath>
                  </m:oMathPara>
                </a14:m>
                <a:endParaRPr lang="en-US" sz="2400" i="1" dirty="0">
                  <a:solidFill>
                    <a:srgbClr val="00B050"/>
                  </a:solidFill>
                  <a:latin typeface="Cambria Math" panose="02040503050406030204" pitchFamily="18" charset="0"/>
                </a:endParaRPr>
              </a:p>
              <a:p>
                <a:pPr/>
                <a:endParaRPr lang="en-US" sz="2000" b="0" i="1" dirty="0">
                  <a:solidFill>
                    <a:srgbClr val="00B050"/>
                  </a:solidFill>
                  <a:latin typeface="Cambria Math" panose="02040503050406030204" pitchFamily="18" charset="0"/>
                </a:endParaRPr>
              </a:p>
              <a:p>
                <a:pPr/>
                <a:endParaRPr lang="en-IN" sz="1400" dirty="0">
                  <a:solidFill>
                    <a:srgbClr val="00B050"/>
                  </a:solidFill>
                </a:endParaRPr>
              </a:p>
            </p:txBody>
          </p:sp>
        </mc:Choice>
        <mc:Fallback>
          <p:sp>
            <p:nvSpPr>
              <p:cNvPr id="16" name="Object 7">
                <a:extLst>
                  <a:ext uri="{FF2B5EF4-FFF2-40B4-BE49-F238E27FC236}">
                    <a16:creationId xmlns:a16="http://schemas.microsoft.com/office/drawing/2014/main" id="{89733919-498D-AC63-6C4D-3CCBD3C6198E}"/>
                  </a:ext>
                </a:extLst>
              </p:cNvPr>
              <p:cNvSpPr txBox="1">
                <a:spLocks noRot="1" noChangeAspect="1" noMove="1" noResize="1" noEditPoints="1" noAdjustHandles="1" noChangeArrowheads="1" noChangeShapeType="1" noTextEdit="1"/>
              </p:cNvSpPr>
              <p:nvPr/>
            </p:nvSpPr>
            <p:spPr bwMode="auto">
              <a:xfrm>
                <a:off x="6324600" y="4286944"/>
                <a:ext cx="2209800" cy="704850"/>
              </a:xfrm>
              <a:prstGeom prst="rect">
                <a:avLst/>
              </a:prstGeom>
              <a:blipFill>
                <a:blip r:embed="rId7"/>
                <a:stretch>
                  <a:fillRect l="-2486"/>
                </a:stretch>
              </a:blipFill>
              <a:ln>
                <a:noFill/>
              </a:ln>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7">
            <a:extLst>
              <a:ext uri="{FF2B5EF4-FFF2-40B4-BE49-F238E27FC236}">
                <a16:creationId xmlns:a16="http://schemas.microsoft.com/office/drawing/2014/main" id="{73948D02-2C47-D6B1-FD41-645F1411964E}"/>
              </a:ext>
            </a:extLst>
          </p:cNvPr>
          <p:cNvSpPr>
            <a:spLocks noChangeArrowheads="1"/>
          </p:cNvSpPr>
          <p:nvPr/>
        </p:nvSpPr>
        <p:spPr bwMode="auto">
          <a:xfrm>
            <a:off x="304800" y="487362"/>
            <a:ext cx="2829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00B050"/>
                </a:solidFill>
                <a:latin typeface="Calibri" panose="020F0502020204030204" pitchFamily="34" charset="0"/>
                <a:cs typeface="Calibri" panose="020F0502020204030204" pitchFamily="34" charset="0"/>
              </a:rPr>
              <a:t>Characteristic Impedance</a:t>
            </a:r>
          </a:p>
        </p:txBody>
      </p:sp>
      <p:sp>
        <p:nvSpPr>
          <p:cNvPr id="23560" name="Text Box 11">
            <a:extLst>
              <a:ext uri="{FF2B5EF4-FFF2-40B4-BE49-F238E27FC236}">
                <a16:creationId xmlns:a16="http://schemas.microsoft.com/office/drawing/2014/main" id="{8C3E84D9-29A1-4DA4-F2DA-A28F4F5E3B1D}"/>
              </a:ext>
            </a:extLst>
          </p:cNvPr>
          <p:cNvSpPr txBox="1">
            <a:spLocks noChangeArrowheads="1"/>
          </p:cNvSpPr>
          <p:nvPr/>
        </p:nvSpPr>
        <p:spPr bwMode="auto">
          <a:xfrm>
            <a:off x="342899" y="3469940"/>
            <a:ext cx="78486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buFontTx/>
              <a:buChar char="-"/>
            </a:pPr>
            <a:r>
              <a:rPr lang="en-US" altLang="en-US" dirty="0">
                <a:latin typeface="Calibri" panose="020F0502020204030204" pitchFamily="34" charset="0"/>
                <a:cs typeface="Calibri" panose="020F0502020204030204" pitchFamily="34" charset="0"/>
              </a:rPr>
              <a:t>Non-zero attenuation constant</a:t>
            </a:r>
          </a:p>
          <a:p>
            <a:pPr eaLnBrk="1" hangingPunct="1">
              <a:spcBef>
                <a:spcPct val="50000"/>
              </a:spcBef>
              <a:buFontTx/>
              <a:buChar char="-"/>
            </a:pPr>
            <a:r>
              <a:rPr lang="en-US" altLang="en-US" dirty="0">
                <a:latin typeface="Calibri" panose="020F0502020204030204" pitchFamily="34" charset="0"/>
                <a:cs typeface="Calibri" panose="020F0502020204030204" pitchFamily="34" charset="0"/>
              </a:rPr>
              <a:t>Phase constant is linear function of frequency</a:t>
            </a:r>
          </a:p>
          <a:p>
            <a:pPr eaLnBrk="1" hangingPunct="1">
              <a:spcBef>
                <a:spcPct val="50000"/>
              </a:spcBef>
              <a:buFontTx/>
              <a:buChar char="-"/>
            </a:pPr>
            <a:r>
              <a:rPr lang="en-US" altLang="en-US" dirty="0">
                <a:latin typeface="Calibri" panose="020F0502020204030204" pitchFamily="34" charset="0"/>
                <a:cs typeface="Calibri" panose="020F0502020204030204" pitchFamily="34" charset="0"/>
              </a:rPr>
              <a:t>Phase velocity is fixed and independent of frequency</a:t>
            </a:r>
          </a:p>
          <a:p>
            <a:pPr eaLnBrk="1" hangingPunct="1">
              <a:spcBef>
                <a:spcPct val="50000"/>
              </a:spcBef>
              <a:buFontTx/>
              <a:buChar char="-"/>
            </a:pPr>
            <a:endParaRPr lang="en-US" altLang="en-US" dirty="0">
              <a:latin typeface="Calibri" panose="020F0502020204030204" pitchFamily="34" charset="0"/>
              <a:cs typeface="Calibri" panose="020F0502020204030204" pitchFamily="34" charset="0"/>
            </a:endParaRPr>
          </a:p>
        </p:txBody>
      </p:sp>
      <p:sp>
        <p:nvSpPr>
          <p:cNvPr id="4" name="Rectangle 14">
            <a:extLst>
              <a:ext uri="{FF2B5EF4-FFF2-40B4-BE49-F238E27FC236}">
                <a16:creationId xmlns:a16="http://schemas.microsoft.com/office/drawing/2014/main" id="{FA3E0B5D-43DB-9E41-045C-E3B72B7BC747}"/>
              </a:ext>
            </a:extLst>
          </p:cNvPr>
          <p:cNvSpPr>
            <a:spLocks noChangeArrowheads="1"/>
          </p:cNvSpPr>
          <p:nvPr/>
        </p:nvSpPr>
        <p:spPr bwMode="auto">
          <a:xfrm>
            <a:off x="342899" y="5029200"/>
            <a:ext cx="8382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dirty="0">
                <a:solidFill>
                  <a:srgbClr val="00B050"/>
                </a:solidFill>
                <a:latin typeface="Calibri" panose="020F0502020204030204" pitchFamily="34" charset="0"/>
                <a:cs typeface="Calibri" panose="020F0502020204030204" pitchFamily="34" charset="0"/>
              </a:rPr>
              <a:t>Since the attenuation factor is independent of frequency, when a group of frequency is transmitted through TL all of them get attenuated by same factor but there is no dependence on frequency. </a:t>
            </a:r>
          </a:p>
          <a:p>
            <a:pPr eaLnBrk="1" hangingPunct="1"/>
            <a:endParaRPr lang="en-US" altLang="en-US" dirty="0">
              <a:solidFill>
                <a:srgbClr val="00B050"/>
              </a:solidFill>
              <a:latin typeface="Calibri" panose="020F0502020204030204" pitchFamily="34" charset="0"/>
              <a:cs typeface="Calibri" panose="020F0502020204030204" pitchFamily="34" charset="0"/>
            </a:endParaRPr>
          </a:p>
          <a:p>
            <a:pPr eaLnBrk="1" hangingPunct="1"/>
            <a:r>
              <a:rPr lang="en-US" altLang="en-US" dirty="0">
                <a:solidFill>
                  <a:srgbClr val="00B050"/>
                </a:solidFill>
                <a:latin typeface="Calibri" panose="020F0502020204030204" pitchFamily="34" charset="0"/>
                <a:cs typeface="Calibri" panose="020F0502020204030204" pitchFamily="34" charset="0"/>
              </a:rPr>
              <a:t>Have you observed a distorted signal?</a:t>
            </a:r>
          </a:p>
        </p:txBody>
      </p:sp>
      <p:pic>
        <p:nvPicPr>
          <p:cNvPr id="8" name="Picture 7">
            <a:extLst>
              <a:ext uri="{FF2B5EF4-FFF2-40B4-BE49-F238E27FC236}">
                <a16:creationId xmlns:a16="http://schemas.microsoft.com/office/drawing/2014/main" id="{00503530-1AFD-0895-6088-53633D9E4DE4}"/>
              </a:ext>
            </a:extLst>
          </p:cNvPr>
          <p:cNvPicPr>
            <a:picLocks noChangeAspect="1"/>
          </p:cNvPicPr>
          <p:nvPr/>
        </p:nvPicPr>
        <p:blipFill>
          <a:blip r:embed="rId2"/>
          <a:stretch>
            <a:fillRect/>
          </a:stretch>
        </p:blipFill>
        <p:spPr>
          <a:xfrm>
            <a:off x="6601932" y="2222240"/>
            <a:ext cx="2122967" cy="2168378"/>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974744F-0ED2-9771-1989-CE39613327F5}"/>
                  </a:ext>
                </a:extLst>
              </p:cNvPr>
              <p:cNvSpPr txBox="1"/>
              <p:nvPr/>
            </p:nvSpPr>
            <p:spPr>
              <a:xfrm>
                <a:off x="1295400" y="967728"/>
                <a:ext cx="4398334" cy="11166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FF"/>
                          </a:solidFill>
                          <a:latin typeface="Cambria Math" panose="02040503050406030204" pitchFamily="18" charset="0"/>
                        </a:rPr>
                        <m:t>𝑍</m:t>
                      </m:r>
                      <m:r>
                        <a:rPr lang="en-US" sz="2000" b="0" i="1" baseline="-25000" smtClean="0">
                          <a:solidFill>
                            <a:srgbClr val="0000FF"/>
                          </a:solidFill>
                          <a:latin typeface="Cambria Math" panose="02040503050406030204" pitchFamily="18" charset="0"/>
                        </a:rPr>
                        <m:t>0</m:t>
                      </m:r>
                      <m:r>
                        <a:rPr lang="en-IN" sz="200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𝑅</m:t>
                      </m:r>
                      <m:r>
                        <a:rPr lang="en-US" sz="2000" b="0" i="1" baseline="-25000" smtClean="0">
                          <a:solidFill>
                            <a:srgbClr val="0000FF"/>
                          </a:solidFill>
                          <a:latin typeface="Cambria Math" panose="02040503050406030204" pitchFamily="18" charset="0"/>
                        </a:rPr>
                        <m:t>0</m:t>
                      </m:r>
                      <m:r>
                        <a:rPr lang="en-US" sz="2000" i="1">
                          <a:solidFill>
                            <a:srgbClr val="0000FF"/>
                          </a:solidFill>
                          <a:latin typeface="Cambria Math" panose="02040503050406030204" pitchFamily="18" charset="0"/>
                        </a:rPr>
                        <m:t>+</m:t>
                      </m:r>
                      <m:r>
                        <a:rPr lang="en-US" sz="2000" i="1">
                          <a:solidFill>
                            <a:srgbClr val="0000FF"/>
                          </a:solidFill>
                          <a:latin typeface="Cambria Math" panose="02040503050406030204" pitchFamily="18" charset="0"/>
                        </a:rPr>
                        <m:t>𝑗𝑋</m:t>
                      </m:r>
                      <m:r>
                        <a:rPr lang="en-US" sz="2000" i="1" baseline="-25000">
                          <a:solidFill>
                            <a:srgbClr val="0000FF"/>
                          </a:solidFill>
                          <a:latin typeface="Cambria Math" panose="02040503050406030204" pitchFamily="18" charset="0"/>
                        </a:rPr>
                        <m:t>0</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𝑗</m:t>
                      </m:r>
                      <m:r>
                        <a:rPr lang="en-US" sz="2000" b="0" i="1" smtClean="0">
                          <a:solidFill>
                            <a:srgbClr val="0000FF"/>
                          </a:solidFill>
                          <a:latin typeface="Cambria Math" panose="02040503050406030204" pitchFamily="18" charset="0"/>
                        </a:rPr>
                        <m:t>𝜔</m:t>
                      </m:r>
                      <m:rad>
                        <m:radPr>
                          <m:degHide m:val="on"/>
                          <m:ctrlPr>
                            <a:rPr lang="en-US" sz="2000" b="0" i="1" smtClean="0">
                              <a:solidFill>
                                <a:srgbClr val="0000FF"/>
                              </a:solidFill>
                              <a:latin typeface="Cambria Math" panose="02040503050406030204" pitchFamily="18" charset="0"/>
                            </a:rPr>
                          </m:ctrlPr>
                        </m:radPr>
                        <m:deg/>
                        <m:e>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𝑅</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𝑗</m:t>
                              </m:r>
                              <m:r>
                                <a:rPr lang="en-US" sz="2000" b="0" i="1" smtClean="0">
                                  <a:solidFill>
                                    <a:srgbClr val="0000FF"/>
                                  </a:solidFill>
                                  <a:latin typeface="Cambria Math" panose="02040503050406030204" pitchFamily="18" charset="0"/>
                                </a:rPr>
                                <m:t>𝜔</m:t>
                              </m:r>
                              <m:r>
                                <a:rPr lang="en-US" sz="2000" b="0" i="1" smtClean="0">
                                  <a:solidFill>
                                    <a:srgbClr val="0000FF"/>
                                  </a:solidFill>
                                  <a:latin typeface="Cambria Math" panose="02040503050406030204" pitchFamily="18" charset="0"/>
                                </a:rPr>
                                <m:t>𝐿</m:t>
                              </m:r>
                            </m:num>
                            <m:den>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𝑅𝐶</m:t>
                                  </m:r>
                                </m:num>
                                <m:den>
                                  <m:r>
                                    <a:rPr lang="en-US" sz="2000" b="0" i="1" smtClean="0">
                                      <a:solidFill>
                                        <a:srgbClr val="0000FF"/>
                                      </a:solidFill>
                                      <a:latin typeface="Cambria Math" panose="02040503050406030204" pitchFamily="18" charset="0"/>
                                    </a:rPr>
                                    <m:t>𝐿</m:t>
                                  </m:r>
                                </m:den>
                              </m:f>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𝑗</m:t>
                              </m:r>
                              <m:r>
                                <a:rPr lang="en-US" sz="2000" b="0" i="1" smtClean="0">
                                  <a:solidFill>
                                    <a:srgbClr val="0000FF"/>
                                  </a:solidFill>
                                  <a:latin typeface="Cambria Math" panose="02040503050406030204" pitchFamily="18" charset="0"/>
                                </a:rPr>
                                <m:t>𝜔</m:t>
                              </m:r>
                              <m:r>
                                <a:rPr lang="en-US" sz="2000" b="0" i="1" smtClean="0">
                                  <a:solidFill>
                                    <a:srgbClr val="0000FF"/>
                                  </a:solidFill>
                                  <a:latin typeface="Cambria Math" panose="02040503050406030204" pitchFamily="18" charset="0"/>
                                </a:rPr>
                                <m:t>𝐶</m:t>
                              </m:r>
                            </m:den>
                          </m:f>
                        </m:e>
                      </m:rad>
                      <m:r>
                        <a:rPr lang="en-US" sz="2000" b="0" i="1" smtClean="0">
                          <a:solidFill>
                            <a:srgbClr val="0000FF"/>
                          </a:solidFill>
                          <a:latin typeface="Cambria Math" panose="02040503050406030204" pitchFamily="18" charset="0"/>
                        </a:rPr>
                        <m:t>= </m:t>
                      </m:r>
                      <m:rad>
                        <m:radPr>
                          <m:degHide m:val="on"/>
                          <m:ctrlPr>
                            <a:rPr lang="en-US" sz="2000" b="0" i="1" smtClean="0">
                              <a:solidFill>
                                <a:srgbClr val="0000FF"/>
                              </a:solidFill>
                              <a:latin typeface="Cambria Math" panose="02040503050406030204" pitchFamily="18" charset="0"/>
                            </a:rPr>
                          </m:ctrlPr>
                        </m:radPr>
                        <m:deg/>
                        <m:e>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𝐿</m:t>
                              </m:r>
                            </m:num>
                            <m:den>
                              <m:r>
                                <a:rPr lang="en-US" sz="2000" b="0" i="1" smtClean="0">
                                  <a:solidFill>
                                    <a:srgbClr val="0000FF"/>
                                  </a:solidFill>
                                  <a:latin typeface="Cambria Math" panose="02040503050406030204" pitchFamily="18" charset="0"/>
                                </a:rPr>
                                <m:t>𝐶</m:t>
                              </m:r>
                            </m:den>
                          </m:f>
                        </m:e>
                      </m:rad>
                    </m:oMath>
                  </m:oMathPara>
                </a14:m>
                <a:endParaRPr lang="en-IN" sz="2000" dirty="0"/>
              </a:p>
            </p:txBody>
          </p:sp>
        </mc:Choice>
        <mc:Fallback>
          <p:sp>
            <p:nvSpPr>
              <p:cNvPr id="5" name="TextBox 4">
                <a:extLst>
                  <a:ext uri="{FF2B5EF4-FFF2-40B4-BE49-F238E27FC236}">
                    <a16:creationId xmlns:a16="http://schemas.microsoft.com/office/drawing/2014/main" id="{9974744F-0ED2-9771-1989-CE39613327F5}"/>
                  </a:ext>
                </a:extLst>
              </p:cNvPr>
              <p:cNvSpPr txBox="1">
                <a:spLocks noRot="1" noChangeAspect="1" noMove="1" noResize="1" noEditPoints="1" noAdjustHandles="1" noChangeArrowheads="1" noChangeShapeType="1" noTextEdit="1"/>
              </p:cNvSpPr>
              <p:nvPr/>
            </p:nvSpPr>
            <p:spPr>
              <a:xfrm>
                <a:off x="1295400" y="967728"/>
                <a:ext cx="4398334" cy="11166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40BCAD4-9B0C-5446-0330-14DB28221086}"/>
                  </a:ext>
                </a:extLst>
              </p:cNvPr>
              <p:cNvSpPr txBox="1"/>
              <p:nvPr/>
            </p:nvSpPr>
            <p:spPr>
              <a:xfrm>
                <a:off x="2109235" y="2241348"/>
                <a:ext cx="1257299" cy="1001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FF"/>
                          </a:solidFill>
                          <a:latin typeface="Cambria Math" panose="02040503050406030204" pitchFamily="18" charset="0"/>
                        </a:rPr>
                        <m:t>𝑅</m:t>
                      </m:r>
                      <m:r>
                        <a:rPr lang="en-US" sz="2000" b="0" i="1" baseline="-25000" smtClean="0">
                          <a:solidFill>
                            <a:srgbClr val="0000FF"/>
                          </a:solidFill>
                          <a:latin typeface="Cambria Math" panose="02040503050406030204" pitchFamily="18" charset="0"/>
                        </a:rPr>
                        <m:t>0</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 </m:t>
                      </m:r>
                      <m:rad>
                        <m:radPr>
                          <m:degHide m:val="on"/>
                          <m:ctrlPr>
                            <a:rPr lang="en-US" sz="2000" b="0" i="1" smtClean="0">
                              <a:solidFill>
                                <a:srgbClr val="0000FF"/>
                              </a:solidFill>
                              <a:latin typeface="Cambria Math" panose="02040503050406030204" pitchFamily="18" charset="0"/>
                            </a:rPr>
                          </m:ctrlPr>
                        </m:radPr>
                        <m:deg/>
                        <m:e>
                          <m:f>
                            <m:fPr>
                              <m:ctrlPr>
                                <a:rPr lang="en-US" sz="2000" b="0" i="1" smtClean="0">
                                  <a:solidFill>
                                    <a:srgbClr val="0000FF"/>
                                  </a:solidFill>
                                  <a:latin typeface="Cambria Math" panose="02040503050406030204" pitchFamily="18" charset="0"/>
                                </a:rPr>
                              </m:ctrlPr>
                            </m:fPr>
                            <m:num>
                              <m:r>
                                <a:rPr lang="en-US" sz="2000" b="0" i="1" smtClean="0">
                                  <a:solidFill>
                                    <a:srgbClr val="0000FF"/>
                                  </a:solidFill>
                                  <a:latin typeface="Cambria Math" panose="02040503050406030204" pitchFamily="18" charset="0"/>
                                </a:rPr>
                                <m:t>𝐿</m:t>
                              </m:r>
                            </m:num>
                            <m:den>
                              <m:r>
                                <a:rPr lang="en-US" sz="2000" b="0" i="1" smtClean="0">
                                  <a:solidFill>
                                    <a:srgbClr val="0000FF"/>
                                  </a:solidFill>
                                  <a:latin typeface="Cambria Math" panose="02040503050406030204" pitchFamily="18" charset="0"/>
                                </a:rPr>
                                <m:t>𝐶</m:t>
                              </m:r>
                            </m:den>
                          </m:f>
                        </m:e>
                      </m:rad>
                    </m:oMath>
                  </m:oMathPara>
                </a14:m>
                <a:endParaRPr lang="en-IN" sz="2000" dirty="0"/>
              </a:p>
            </p:txBody>
          </p:sp>
        </mc:Choice>
        <mc:Fallback>
          <p:sp>
            <p:nvSpPr>
              <p:cNvPr id="6" name="TextBox 5">
                <a:extLst>
                  <a:ext uri="{FF2B5EF4-FFF2-40B4-BE49-F238E27FC236}">
                    <a16:creationId xmlns:a16="http://schemas.microsoft.com/office/drawing/2014/main" id="{340BCAD4-9B0C-5446-0330-14DB28221086}"/>
                  </a:ext>
                </a:extLst>
              </p:cNvPr>
              <p:cNvSpPr txBox="1">
                <a:spLocks noRot="1" noChangeAspect="1" noMove="1" noResize="1" noEditPoints="1" noAdjustHandles="1" noChangeArrowheads="1" noChangeShapeType="1" noTextEdit="1"/>
              </p:cNvSpPr>
              <p:nvPr/>
            </p:nvSpPr>
            <p:spPr>
              <a:xfrm>
                <a:off x="2109235" y="2241348"/>
                <a:ext cx="1257299" cy="100168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93CF623-7991-7251-81D5-B27A19003AE6}"/>
                  </a:ext>
                </a:extLst>
              </p:cNvPr>
              <p:cNvSpPr txBox="1"/>
              <p:nvPr/>
            </p:nvSpPr>
            <p:spPr>
              <a:xfrm>
                <a:off x="3962400" y="2577105"/>
                <a:ext cx="147216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FF"/>
                          </a:solidFill>
                          <a:latin typeface="Cambria Math" panose="02040503050406030204" pitchFamily="18" charset="0"/>
                        </a:rPr>
                        <m:t>𝑋</m:t>
                      </m:r>
                      <m:r>
                        <a:rPr lang="en-US" sz="2000" b="0" i="1" baseline="-25000" smtClean="0">
                          <a:solidFill>
                            <a:srgbClr val="0000FF"/>
                          </a:solidFill>
                          <a:latin typeface="Cambria Math" panose="02040503050406030204" pitchFamily="18" charset="0"/>
                        </a:rPr>
                        <m:t>0</m:t>
                      </m:r>
                      <m:r>
                        <a:rPr lang="en-US" sz="2000" b="0" i="1" smtClean="0">
                          <a:solidFill>
                            <a:srgbClr val="0000FF"/>
                          </a:solidFill>
                          <a:latin typeface="Cambria Math" panose="02040503050406030204" pitchFamily="18" charset="0"/>
                        </a:rPr>
                        <m:t>=</m:t>
                      </m:r>
                      <m:r>
                        <a:rPr lang="en-US" sz="2000" b="0" i="1" smtClean="0">
                          <a:solidFill>
                            <a:srgbClr val="0000FF"/>
                          </a:solidFill>
                          <a:latin typeface="Cambria Math" panose="02040503050406030204" pitchFamily="18" charset="0"/>
                        </a:rPr>
                        <m:t>0</m:t>
                      </m:r>
                    </m:oMath>
                  </m:oMathPara>
                </a14:m>
                <a:endParaRPr lang="en-IN" sz="2000" dirty="0"/>
              </a:p>
            </p:txBody>
          </p:sp>
        </mc:Choice>
        <mc:Fallback>
          <p:sp>
            <p:nvSpPr>
              <p:cNvPr id="7" name="TextBox 6">
                <a:extLst>
                  <a:ext uri="{FF2B5EF4-FFF2-40B4-BE49-F238E27FC236}">
                    <a16:creationId xmlns:a16="http://schemas.microsoft.com/office/drawing/2014/main" id="{C93CF623-7991-7251-81D5-B27A19003AE6}"/>
                  </a:ext>
                </a:extLst>
              </p:cNvPr>
              <p:cNvSpPr txBox="1">
                <a:spLocks noRot="1" noChangeAspect="1" noMove="1" noResize="1" noEditPoints="1" noAdjustHandles="1" noChangeArrowheads="1" noChangeShapeType="1" noTextEdit="1"/>
              </p:cNvSpPr>
              <p:nvPr/>
            </p:nvSpPr>
            <p:spPr>
              <a:xfrm>
                <a:off x="3962400" y="2577105"/>
                <a:ext cx="1472165" cy="400110"/>
              </a:xfrm>
              <a:prstGeom prst="rect">
                <a:avLst/>
              </a:prstGeom>
              <a:blipFill>
                <a:blip r:embed="rId5"/>
                <a:stretch>
                  <a:fillRect/>
                </a:stretch>
              </a:blipFill>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63D0-D725-E6BF-B6D7-7176786B932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TL line of arbitrary length and arbitrary load.</a:t>
            </a:r>
          </a:p>
        </p:txBody>
      </p:sp>
      <p:sp>
        <p:nvSpPr>
          <p:cNvPr id="3" name="Text Placeholder 2">
            <a:extLst>
              <a:ext uri="{FF2B5EF4-FFF2-40B4-BE49-F238E27FC236}">
                <a16:creationId xmlns:a16="http://schemas.microsoft.com/office/drawing/2014/main" id="{A362DDA8-94D3-27A9-CFB2-E5CB4C529A32}"/>
              </a:ext>
            </a:extLst>
          </p:cNvPr>
          <p:cNvSpPr>
            <a:spLocks noGrp="1"/>
          </p:cNvSpPr>
          <p:nvPr>
            <p:ph type="body" idx="1"/>
          </p:nvPr>
        </p:nvSpPr>
        <p:spPr/>
        <p:txBody>
          <a:bodyPr/>
          <a:lstStyle/>
          <a:p>
            <a:r>
              <a:rPr lang="en-IN" dirty="0">
                <a:latin typeface="Calibri" panose="020F0502020204030204" pitchFamily="34" charset="0"/>
                <a:cs typeface="Calibri" panose="020F0502020204030204" pitchFamily="34" charset="0"/>
              </a:rPr>
              <a:t>Derivation of input impedance for this condition</a:t>
            </a:r>
          </a:p>
        </p:txBody>
      </p:sp>
    </p:spTree>
    <p:extLst>
      <p:ext uri="{BB962C8B-B14F-4D97-AF65-F5344CB8AC3E}">
        <p14:creationId xmlns:p14="http://schemas.microsoft.com/office/powerpoint/2010/main" val="1375668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339EF08-6A3E-01A1-9DFC-F9BBDABF6256}"/>
              </a:ext>
            </a:extLst>
          </p:cNvPr>
          <p:cNvGrpSpPr/>
          <p:nvPr/>
        </p:nvGrpSpPr>
        <p:grpSpPr>
          <a:xfrm>
            <a:off x="304800" y="228600"/>
            <a:ext cx="9847944" cy="5257800"/>
            <a:chOff x="304800" y="228600"/>
            <a:chExt cx="9847944" cy="5257800"/>
          </a:xfrm>
        </p:grpSpPr>
        <p:sp>
          <p:nvSpPr>
            <p:cNvPr id="26629" name="Text Box 4">
              <a:extLst>
                <a:ext uri="{FF2B5EF4-FFF2-40B4-BE49-F238E27FC236}">
                  <a16:creationId xmlns:a16="http://schemas.microsoft.com/office/drawing/2014/main" id="{5A6D067F-542C-533D-31DB-BFECC74A75D7}"/>
                </a:ext>
              </a:extLst>
            </p:cNvPr>
            <p:cNvSpPr txBox="1">
              <a:spLocks noChangeArrowheads="1"/>
            </p:cNvSpPr>
            <p:nvPr/>
          </p:nvSpPr>
          <p:spPr bwMode="auto">
            <a:xfrm>
              <a:off x="304800" y="228600"/>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dirty="0">
                  <a:solidFill>
                    <a:srgbClr val="00B050"/>
                  </a:solidFill>
                  <a:latin typeface="Calibri" panose="020F0502020204030204" pitchFamily="34" charset="0"/>
                  <a:cs typeface="Calibri" panose="020F0502020204030204" pitchFamily="34" charset="0"/>
                </a:rPr>
                <a:t>Study of Finite Transmission Line:</a:t>
              </a:r>
            </a:p>
          </p:txBody>
        </p:sp>
        <p:grpSp>
          <p:nvGrpSpPr>
            <p:cNvPr id="2" name="Group 1">
              <a:extLst>
                <a:ext uri="{FF2B5EF4-FFF2-40B4-BE49-F238E27FC236}">
                  <a16:creationId xmlns:a16="http://schemas.microsoft.com/office/drawing/2014/main" id="{10026024-DA21-BB61-5321-B3497AF4657D}"/>
                </a:ext>
              </a:extLst>
            </p:cNvPr>
            <p:cNvGrpSpPr/>
            <p:nvPr/>
          </p:nvGrpSpPr>
          <p:grpSpPr>
            <a:xfrm>
              <a:off x="685800" y="1302478"/>
              <a:ext cx="7391400" cy="4183922"/>
              <a:chOff x="301256" y="4275041"/>
              <a:chExt cx="4722497" cy="2201960"/>
            </a:xfrm>
          </p:grpSpPr>
          <p:grpSp>
            <p:nvGrpSpPr>
              <p:cNvPr id="3" name="Group 2">
                <a:extLst>
                  <a:ext uri="{FF2B5EF4-FFF2-40B4-BE49-F238E27FC236}">
                    <a16:creationId xmlns:a16="http://schemas.microsoft.com/office/drawing/2014/main" id="{318D33CB-14B3-4C14-2EE0-2890D076A73F}"/>
                  </a:ext>
                </a:extLst>
              </p:cNvPr>
              <p:cNvGrpSpPr/>
              <p:nvPr/>
            </p:nvGrpSpPr>
            <p:grpSpPr>
              <a:xfrm>
                <a:off x="301256" y="4275041"/>
                <a:ext cx="4722497" cy="2201960"/>
                <a:chOff x="1648826" y="4343401"/>
                <a:chExt cx="4722497" cy="2201960"/>
              </a:xfrm>
            </p:grpSpPr>
            <p:grpSp>
              <p:nvGrpSpPr>
                <p:cNvPr id="6" name="Group 5">
                  <a:extLst>
                    <a:ext uri="{FF2B5EF4-FFF2-40B4-BE49-F238E27FC236}">
                      <a16:creationId xmlns:a16="http://schemas.microsoft.com/office/drawing/2014/main" id="{7B1127BF-B758-A2EF-C46A-585B51E32576}"/>
                    </a:ext>
                  </a:extLst>
                </p:cNvPr>
                <p:cNvGrpSpPr/>
                <p:nvPr/>
              </p:nvGrpSpPr>
              <p:grpSpPr>
                <a:xfrm>
                  <a:off x="2523223" y="4485115"/>
                  <a:ext cx="3848100" cy="1394501"/>
                  <a:chOff x="2523223" y="4485115"/>
                  <a:chExt cx="3848100" cy="1394501"/>
                </a:xfrm>
              </p:grpSpPr>
              <p:grpSp>
                <p:nvGrpSpPr>
                  <p:cNvPr id="14" name="Group 13">
                    <a:extLst>
                      <a:ext uri="{FF2B5EF4-FFF2-40B4-BE49-F238E27FC236}">
                        <a16:creationId xmlns:a16="http://schemas.microsoft.com/office/drawing/2014/main" id="{FB462AB9-30CA-7696-F55D-031A1ACEE274}"/>
                      </a:ext>
                    </a:extLst>
                  </p:cNvPr>
                  <p:cNvGrpSpPr/>
                  <p:nvPr/>
                </p:nvGrpSpPr>
                <p:grpSpPr>
                  <a:xfrm>
                    <a:off x="2523223" y="4873738"/>
                    <a:ext cx="3673567" cy="985006"/>
                    <a:chOff x="1371600" y="5029200"/>
                    <a:chExt cx="3673567" cy="985006"/>
                  </a:xfrm>
                </p:grpSpPr>
                <p:sp>
                  <p:nvSpPr>
                    <p:cNvPr id="21" name="Rectangle 20">
                      <a:extLst>
                        <a:ext uri="{FF2B5EF4-FFF2-40B4-BE49-F238E27FC236}">
                          <a16:creationId xmlns:a16="http://schemas.microsoft.com/office/drawing/2014/main" id="{06AB28E6-1BD6-B118-B6BC-2BF3A7BE1DF0}"/>
                        </a:ext>
                      </a:extLst>
                    </p:cNvPr>
                    <p:cNvSpPr/>
                    <p:nvPr/>
                  </p:nvSpPr>
                  <p:spPr>
                    <a:xfrm>
                      <a:off x="1371600" y="5029200"/>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19426F3C-E181-F29F-6252-70EEB3068F49}"/>
                        </a:ext>
                      </a:extLst>
                    </p:cNvPr>
                    <p:cNvSpPr/>
                    <p:nvPr/>
                  </p:nvSpPr>
                  <p:spPr>
                    <a:xfrm>
                      <a:off x="1387567" y="5968487"/>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5" name="Straight Arrow Connector 14">
                    <a:extLst>
                      <a:ext uri="{FF2B5EF4-FFF2-40B4-BE49-F238E27FC236}">
                        <a16:creationId xmlns:a16="http://schemas.microsoft.com/office/drawing/2014/main" id="{E0A4A5C1-116B-D5D1-182A-BA4246C586B8}"/>
                      </a:ext>
                    </a:extLst>
                  </p:cNvPr>
                  <p:cNvCxnSpPr/>
                  <p:nvPr/>
                </p:nvCxnSpPr>
                <p:spPr>
                  <a:xfrm>
                    <a:off x="2539190" y="4747222"/>
                    <a:ext cx="36576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82E97E6-1616-5AAC-C5F1-04BC9DC5A48F}"/>
                      </a:ext>
                    </a:extLst>
                  </p:cNvPr>
                  <p:cNvSpPr txBox="1"/>
                  <p:nvPr/>
                </p:nvSpPr>
                <p:spPr>
                  <a:xfrm>
                    <a:off x="4334777" y="4485115"/>
                    <a:ext cx="25519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51DE562-1921-7BEB-F269-E4CF12FDB920}"/>
                          </a:ext>
                        </a:extLst>
                      </p:cNvPr>
                      <p:cNvSpPr txBox="1"/>
                      <p:nvPr/>
                    </p:nvSpPr>
                    <p:spPr>
                      <a:xfrm>
                        <a:off x="3909017" y="5124551"/>
                        <a:ext cx="1189109"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t>
                        </a:r>
                        <a14:m>
                          <m:oMath xmlns:m="http://schemas.openxmlformats.org/officeDocument/2006/math">
                            <m:r>
                              <m:rPr>
                                <m:sty m:val="p"/>
                              </m:rPr>
                              <a:rPr lang="en-US" sz="2400" b="0" i="1" smtClean="0">
                                <a:latin typeface="Cambria Math" panose="02040503050406030204" pitchFamily="18" charset="0"/>
                                <a:cs typeface="Calibri" panose="020F0502020204030204" pitchFamily="34" charset="0"/>
                              </a:rPr>
                              <m:t>γ</m:t>
                            </m:r>
                          </m:oMath>
                        </a14:m>
                        <a:r>
                          <a:rPr lang="en-US" sz="2400" dirty="0">
                            <a:latin typeface="Calibri" panose="020F0502020204030204" pitchFamily="34" charset="0"/>
                            <a:cs typeface="Calibri" panose="020F0502020204030204" pitchFamily="34" charset="0"/>
                          </a:rPr>
                          <a:t>, Z</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mc:Choice>
                <mc:Fallback>
                  <p:sp>
                    <p:nvSpPr>
                      <p:cNvPr id="17" name="TextBox 16">
                        <a:extLst>
                          <a:ext uri="{FF2B5EF4-FFF2-40B4-BE49-F238E27FC236}">
                            <a16:creationId xmlns:a16="http://schemas.microsoft.com/office/drawing/2014/main" id="{851DE562-1921-7BEB-F269-E4CF12FDB920}"/>
                          </a:ext>
                        </a:extLst>
                      </p:cNvPr>
                      <p:cNvSpPr txBox="1">
                        <a:spLocks noRot="1" noChangeAspect="1" noMove="1" noResize="1" noEditPoints="1" noAdjustHandles="1" noChangeArrowheads="1" noChangeShapeType="1" noTextEdit="1"/>
                      </p:cNvSpPr>
                      <p:nvPr/>
                    </p:nvSpPr>
                    <p:spPr>
                      <a:xfrm>
                        <a:off x="3909017" y="5124551"/>
                        <a:ext cx="1189109" cy="461665"/>
                      </a:xfrm>
                      <a:prstGeom prst="rect">
                        <a:avLst/>
                      </a:prstGeom>
                      <a:blipFill>
                        <a:blip r:embed="rId3"/>
                        <a:stretch>
                          <a:fillRect l="-5246" t="-5556"/>
                        </a:stretch>
                      </a:blipFill>
                    </p:spPr>
                    <p:txBody>
                      <a:bodyPr/>
                      <a:lstStyle/>
                      <a:p>
                        <a:r>
                          <a:rPr lang="en-IN">
                            <a:noFill/>
                          </a:rPr>
                          <a:t> </a:t>
                        </a:r>
                      </a:p>
                    </p:txBody>
                  </p:sp>
                </mc:Fallback>
              </mc:AlternateContent>
              <p:cxnSp>
                <p:nvCxnSpPr>
                  <p:cNvPr id="18" name="Straight Arrow Connector 17">
                    <a:extLst>
                      <a:ext uri="{FF2B5EF4-FFF2-40B4-BE49-F238E27FC236}">
                        <a16:creationId xmlns:a16="http://schemas.microsoft.com/office/drawing/2014/main" id="{FC4F61BE-196D-C207-5E96-8937DFF920F0}"/>
                      </a:ext>
                    </a:extLst>
                  </p:cNvPr>
                  <p:cNvCxnSpPr>
                    <a:cxnSpLocks/>
                    <a:stCxn id="21" idx="3"/>
                    <a:endCxn id="19" idx="0"/>
                  </p:cNvCxnSpPr>
                  <p:nvPr/>
                </p:nvCxnSpPr>
                <p:spPr>
                  <a:xfrm>
                    <a:off x="6180823" y="4896598"/>
                    <a:ext cx="0" cy="3068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1E13F5E-11E7-BF24-455C-5E70AC05E8D3}"/>
                      </a:ext>
                    </a:extLst>
                  </p:cNvPr>
                  <p:cNvSpPr txBox="1"/>
                  <p:nvPr/>
                </p:nvSpPr>
                <p:spPr>
                  <a:xfrm>
                    <a:off x="5990322" y="5203441"/>
                    <a:ext cx="3810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Z</a:t>
                    </a:r>
                    <a:r>
                      <a:rPr lang="en-US" baseline="-25000" dirty="0"/>
                      <a:t>L</a:t>
                    </a:r>
                    <a:endParaRPr lang="en-IN" baseline="-25000" dirty="0"/>
                  </a:p>
                </p:txBody>
              </p:sp>
              <p:cxnSp>
                <p:nvCxnSpPr>
                  <p:cNvPr id="20" name="Straight Arrow Connector 19">
                    <a:extLst>
                      <a:ext uri="{FF2B5EF4-FFF2-40B4-BE49-F238E27FC236}">
                        <a16:creationId xmlns:a16="http://schemas.microsoft.com/office/drawing/2014/main" id="{9BBDB764-F9EC-EC37-A3FA-06C83FA09AB0}"/>
                      </a:ext>
                    </a:extLst>
                  </p:cNvPr>
                  <p:cNvCxnSpPr>
                    <a:cxnSpLocks/>
                  </p:cNvCxnSpPr>
                  <p:nvPr/>
                </p:nvCxnSpPr>
                <p:spPr>
                  <a:xfrm>
                    <a:off x="6180822" y="5572773"/>
                    <a:ext cx="0" cy="3068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06A49988-8B32-2761-4AE7-B1BD3D5C52BF}"/>
                    </a:ext>
                  </a:extLst>
                </p:cNvPr>
                <p:cNvCxnSpPr>
                  <a:cxnSpLocks/>
                </p:cNvCxnSpPr>
                <p:nvPr/>
              </p:nvCxnSpPr>
              <p:spPr>
                <a:xfrm rot="16200000">
                  <a:off x="4357800" y="5243401"/>
                  <a:ext cx="1800000"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6A8345CF-6688-15AD-8242-E691B459DCA8}"/>
                    </a:ext>
                  </a:extLst>
                </p:cNvPr>
                <p:cNvCxnSpPr/>
                <p:nvPr/>
              </p:nvCxnSpPr>
              <p:spPr>
                <a:xfrm>
                  <a:off x="5276581" y="6019800"/>
                  <a:ext cx="9000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5143413-E834-A948-236A-CF08FFC07285}"/>
                    </a:ext>
                  </a:extLst>
                </p:cNvPr>
                <p:cNvCxnSpPr/>
                <p:nvPr/>
              </p:nvCxnSpPr>
              <p:spPr>
                <a:xfrm>
                  <a:off x="2523223" y="6024017"/>
                  <a:ext cx="27000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D83E962-A30F-D4D3-6340-F9F461512098}"/>
                    </a:ext>
                  </a:extLst>
                </p:cNvPr>
                <p:cNvSpPr txBox="1"/>
                <p:nvPr/>
              </p:nvSpPr>
              <p:spPr>
                <a:xfrm>
                  <a:off x="1648826" y="6083696"/>
                  <a:ext cx="1189109"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Z</a:t>
                  </a:r>
                  <a:r>
                    <a:rPr lang="en-US" sz="2400" baseline="-25000" dirty="0">
                      <a:latin typeface="Calibri" panose="020F0502020204030204" pitchFamily="34" charset="0"/>
                      <a:cs typeface="Calibri" panose="020F0502020204030204" pitchFamily="34" charset="0"/>
                    </a:rPr>
                    <a:t>in</a:t>
                  </a:r>
                  <a:endParaRPr lang="en-IN" sz="2400" dirty="0">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EE5A1F7-CC46-5A89-C095-1ABE4DD05D27}"/>
                    </a:ext>
                  </a:extLst>
                </p:cNvPr>
                <p:cNvGrpSpPr/>
                <p:nvPr/>
              </p:nvGrpSpPr>
              <p:grpSpPr>
                <a:xfrm>
                  <a:off x="2089190" y="5319289"/>
                  <a:ext cx="900000" cy="900000"/>
                  <a:chOff x="2089190" y="5319289"/>
                  <a:chExt cx="900000" cy="900000"/>
                </a:xfrm>
              </p:grpSpPr>
              <p:cxnSp>
                <p:nvCxnSpPr>
                  <p:cNvPr id="12" name="Straight Arrow Connector 11">
                    <a:extLst>
                      <a:ext uri="{FF2B5EF4-FFF2-40B4-BE49-F238E27FC236}">
                        <a16:creationId xmlns:a16="http://schemas.microsoft.com/office/drawing/2014/main" id="{2C4659FE-03BF-95D5-0683-4DAC7FEBF5AE}"/>
                      </a:ext>
                    </a:extLst>
                  </p:cNvPr>
                  <p:cNvCxnSpPr/>
                  <p:nvPr/>
                </p:nvCxnSpPr>
                <p:spPr>
                  <a:xfrm>
                    <a:off x="2089190" y="5334000"/>
                    <a:ext cx="900000"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2F63CC4-9E21-384D-76DB-FB73DCF18EBF}"/>
                      </a:ext>
                    </a:extLst>
                  </p:cNvPr>
                  <p:cNvCxnSpPr>
                    <a:cxnSpLocks/>
                  </p:cNvCxnSpPr>
                  <p:nvPr/>
                </p:nvCxnSpPr>
                <p:spPr>
                  <a:xfrm rot="16200000">
                    <a:off x="1642795" y="5769289"/>
                    <a:ext cx="900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4" name="TextBox 3">
                <a:extLst>
                  <a:ext uri="{FF2B5EF4-FFF2-40B4-BE49-F238E27FC236}">
                    <a16:creationId xmlns:a16="http://schemas.microsoft.com/office/drawing/2014/main" id="{9714A840-A518-0D72-E2AB-FC94960FE4AD}"/>
                  </a:ext>
                </a:extLst>
              </p:cNvPr>
              <p:cNvSpPr txBox="1"/>
              <p:nvPr/>
            </p:nvSpPr>
            <p:spPr>
              <a:xfrm>
                <a:off x="2386747" y="5931593"/>
                <a:ext cx="30649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a:t>
                </a:r>
                <a:endParaRPr lang="en-IN"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6F5A609-BADB-B14E-4ECA-DEABA594DFBE}"/>
                  </a:ext>
                </a:extLst>
              </p:cNvPr>
              <p:cNvSpPr txBox="1"/>
              <p:nvPr/>
            </p:nvSpPr>
            <p:spPr>
              <a:xfrm>
                <a:off x="4077976" y="5928202"/>
                <a:ext cx="573381" cy="242970"/>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 =l-z</a:t>
                </a:r>
                <a:endParaRPr lang="en-IN" sz="2400" dirty="0">
                  <a:latin typeface="Calibri" panose="020F0502020204030204" pitchFamily="34" charset="0"/>
                  <a:cs typeface="Calibri" panose="020F0502020204030204" pitchFamily="34" charset="0"/>
                </a:endParaRPr>
              </a:p>
            </p:txBody>
          </p:sp>
        </p:grpSp>
        <p:cxnSp>
          <p:nvCxnSpPr>
            <p:cNvPr id="23" name="Straight Arrow Connector 22">
              <a:extLst>
                <a:ext uri="{FF2B5EF4-FFF2-40B4-BE49-F238E27FC236}">
                  <a16:creationId xmlns:a16="http://schemas.microsoft.com/office/drawing/2014/main" id="{46C4A801-E6E3-17B7-7B06-5273A20BBEEA}"/>
                </a:ext>
              </a:extLst>
            </p:cNvPr>
            <p:cNvCxnSpPr>
              <a:cxnSpLocks/>
            </p:cNvCxnSpPr>
            <p:nvPr/>
          </p:nvCxnSpPr>
          <p:spPr>
            <a:xfrm rot="16200000">
              <a:off x="330590" y="3156751"/>
              <a:ext cx="3420162"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AC100594-22DA-7620-239C-AD15D2B062C1}"/>
                </a:ext>
              </a:extLst>
            </p:cNvPr>
            <p:cNvSpPr txBox="1"/>
            <p:nvPr/>
          </p:nvSpPr>
          <p:spPr>
            <a:xfrm>
              <a:off x="1805279" y="4930242"/>
              <a:ext cx="68480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 =0</a:t>
              </a:r>
              <a:endParaRPr lang="en-IN" sz="24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2E355D35-1B0D-7671-54F8-F484CEFEA4C9}"/>
                </a:ext>
              </a:extLst>
            </p:cNvPr>
            <p:cNvSpPr txBox="1"/>
            <p:nvPr/>
          </p:nvSpPr>
          <p:spPr>
            <a:xfrm>
              <a:off x="7626826" y="4749449"/>
              <a:ext cx="59984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 =l</a:t>
              </a:r>
              <a:endParaRPr lang="en-IN" sz="2400" dirty="0">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35F8AF4D-98E8-A1F9-3D05-286F4DF3EDBD}"/>
                </a:ext>
              </a:extLst>
            </p:cNvPr>
            <p:cNvCxnSpPr>
              <a:cxnSpLocks/>
            </p:cNvCxnSpPr>
            <p:nvPr/>
          </p:nvCxnSpPr>
          <p:spPr>
            <a:xfrm rot="16200000">
              <a:off x="6082645" y="3156750"/>
              <a:ext cx="3420162"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FDDC59F0-8AF2-576B-4D01-ACAEF6F9843A}"/>
                </a:ext>
              </a:extLst>
            </p:cNvPr>
            <p:cNvSpPr txBox="1"/>
            <p:nvPr/>
          </p:nvSpPr>
          <p:spPr>
            <a:xfrm>
              <a:off x="7779038" y="2386687"/>
              <a:ext cx="1861130"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a:t>
              </a:r>
              <a:r>
                <a:rPr lang="en-US" sz="2400" baseline="-250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2A987AFE-E065-9AF0-CD86-80B710F36201}"/>
                </a:ext>
              </a:extLst>
            </p:cNvPr>
            <p:cNvCxnSpPr>
              <a:cxnSpLocks/>
            </p:cNvCxnSpPr>
            <p:nvPr/>
          </p:nvCxnSpPr>
          <p:spPr>
            <a:xfrm>
              <a:off x="8222280" y="2308242"/>
              <a:ext cx="4390" cy="19131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BD3A966-4AC0-AC77-D11C-E8E3E91E7D00}"/>
                </a:ext>
              </a:extLst>
            </p:cNvPr>
            <p:cNvCxnSpPr>
              <a:cxnSpLocks/>
            </p:cNvCxnSpPr>
            <p:nvPr/>
          </p:nvCxnSpPr>
          <p:spPr>
            <a:xfrm>
              <a:off x="2266088" y="2394257"/>
              <a:ext cx="0" cy="1617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75960D8-328B-1AEB-200E-9275411C63E3}"/>
                </a:ext>
              </a:extLst>
            </p:cNvPr>
            <p:cNvSpPr txBox="1"/>
            <p:nvPr/>
          </p:nvSpPr>
          <p:spPr>
            <a:xfrm>
              <a:off x="8291614" y="2994502"/>
              <a:ext cx="1861130"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t>
              </a:r>
              <a:r>
                <a:rPr lang="en-US" sz="2400" baseline="-250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3597FEF1-D97C-C13F-5004-1096A98E2DCD}"/>
                </a:ext>
              </a:extLst>
            </p:cNvPr>
            <p:cNvSpPr txBox="1"/>
            <p:nvPr/>
          </p:nvSpPr>
          <p:spPr>
            <a:xfrm>
              <a:off x="2256611" y="2597161"/>
              <a:ext cx="1861130"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t>
              </a:r>
              <a:r>
                <a:rPr lang="en-US" sz="2400" baseline="-25000" dirty="0">
                  <a:latin typeface="Calibri" panose="020F0502020204030204" pitchFamily="34" charset="0"/>
                  <a:cs typeface="Calibri" panose="020F0502020204030204" pitchFamily="34" charset="0"/>
                </a:rPr>
                <a:t>in</a:t>
              </a:r>
              <a:endParaRPr lang="en-IN" sz="24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A4200E2E-52CF-0A68-DB63-D7392D576469}"/>
                </a:ext>
              </a:extLst>
            </p:cNvPr>
            <p:cNvSpPr txBox="1"/>
            <p:nvPr/>
          </p:nvSpPr>
          <p:spPr>
            <a:xfrm>
              <a:off x="1395828" y="1786558"/>
              <a:ext cx="1861130"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a:t>
              </a:r>
              <a:r>
                <a:rPr lang="en-US" sz="2400" baseline="-25000" dirty="0">
                  <a:latin typeface="Calibri" panose="020F0502020204030204" pitchFamily="34" charset="0"/>
                  <a:cs typeface="Calibri" panose="020F0502020204030204" pitchFamily="34" charset="0"/>
                </a:rPr>
                <a:t>in</a:t>
              </a:r>
              <a:endParaRPr lang="en-IN" sz="2400" dirty="0">
                <a:latin typeface="Calibri" panose="020F0502020204030204" pitchFamily="34" charset="0"/>
                <a:cs typeface="Calibri" panose="020F0502020204030204" pitchFamily="34" charset="0"/>
              </a:endParaRPr>
            </a:p>
          </p:txBody>
        </p:sp>
        <p:cxnSp>
          <p:nvCxnSpPr>
            <p:cNvPr id="36" name="Straight Arrow Connector 35">
              <a:extLst>
                <a:ext uri="{FF2B5EF4-FFF2-40B4-BE49-F238E27FC236}">
                  <a16:creationId xmlns:a16="http://schemas.microsoft.com/office/drawing/2014/main" id="{3F8310D2-E0EA-A030-5B93-9B41CA9F76C2}"/>
                </a:ext>
              </a:extLst>
            </p:cNvPr>
            <p:cNvCxnSpPr/>
            <p:nvPr/>
          </p:nvCxnSpPr>
          <p:spPr>
            <a:xfrm>
              <a:off x="1323699" y="2220270"/>
              <a:ext cx="1408632"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1746" name="Object 4">
                <a:extLst>
                  <a:ext uri="{FF2B5EF4-FFF2-40B4-BE49-F238E27FC236}">
                    <a16:creationId xmlns:a16="http://schemas.microsoft.com/office/drawing/2014/main" id="{21B31459-F2BB-41F2-6893-E3F63B939085}"/>
                  </a:ext>
                </a:extLst>
              </p:cNvPr>
              <p:cNvSpPr txBox="1"/>
              <p:nvPr/>
            </p:nvSpPr>
            <p:spPr bwMode="auto">
              <a:xfrm>
                <a:off x="1905000" y="380999"/>
                <a:ext cx="4572000" cy="10826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sz="2800" i="1" smtClean="0">
                          <a:solidFill>
                            <a:schemeClr val="tx1"/>
                          </a:solidFill>
                          <a:latin typeface="Cambria Math" panose="02040503050406030204" pitchFamily="18" charset="0"/>
                        </a:rPr>
                        <m:t>𝑍</m:t>
                      </m:r>
                      <m:d>
                        <m:dPr>
                          <m:ctrlPr>
                            <a:rPr lang="en-IN" sz="2800" i="1">
                              <a:solidFill>
                                <a:schemeClr val="tx1"/>
                              </a:solidFill>
                              <a:latin typeface="Cambria Math" panose="02040503050406030204" pitchFamily="18" charset="0"/>
                            </a:rPr>
                          </m:ctrlPr>
                        </m:dPr>
                        <m:e>
                          <m:r>
                            <a:rPr lang="en-IN" sz="2800" i="1">
                              <a:solidFill>
                                <a:schemeClr val="tx1"/>
                              </a:solidFill>
                              <a:latin typeface="Cambria Math" panose="02040503050406030204" pitchFamily="18" charset="0"/>
                            </a:rPr>
                            <m:t>𝑧</m:t>
                          </m:r>
                          <m:r>
                            <a:rPr lang="en-IN" sz="2800" i="1">
                              <a:solidFill>
                                <a:schemeClr val="tx1"/>
                              </a:solidFill>
                              <a:latin typeface="Cambria Math" panose="02040503050406030204" pitchFamily="18" charset="0"/>
                            </a:rPr>
                            <m:t>′</m:t>
                          </m:r>
                        </m:e>
                      </m:d>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0</m:t>
                          </m:r>
                        </m:sub>
                      </m:sSub>
                      <m:f>
                        <m:fPr>
                          <m:ctrlPr>
                            <a:rPr lang="en-IN" sz="2800" i="1">
                              <a:solidFill>
                                <a:schemeClr val="tx1"/>
                              </a:solidFill>
                              <a:latin typeface="Cambria Math" panose="02040503050406030204" pitchFamily="18" charset="0"/>
                            </a:rPr>
                          </m:ctrlPr>
                        </m:fPr>
                        <m:num>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0</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tanh</m:t>
                              </m:r>
                            </m:fName>
                            <m:e>
                              <m:r>
                                <a:rPr lang="en-IN" sz="2800" i="1">
                                  <a:solidFill>
                                    <a:schemeClr val="tx1"/>
                                  </a:solidFill>
                                  <a:latin typeface="Cambria Math" panose="02040503050406030204" pitchFamily="18" charset="0"/>
                                </a:rPr>
                                <m:t>𝛾</m:t>
                              </m:r>
                            </m:e>
                          </m:func>
                          <m:r>
                            <a:rPr lang="en-IN" sz="2800" i="1">
                              <a:solidFill>
                                <a:schemeClr val="tx1"/>
                              </a:solidFill>
                              <a:latin typeface="Cambria Math" panose="02040503050406030204" pitchFamily="18" charset="0"/>
                            </a:rPr>
                            <m:t>𝑧</m:t>
                          </m:r>
                          <m:r>
                            <a:rPr lang="en-IN" sz="2800" i="1">
                              <a:solidFill>
                                <a:schemeClr val="tx1"/>
                              </a:solidFill>
                              <a:latin typeface="Cambria Math" panose="02040503050406030204" pitchFamily="18" charset="0"/>
                            </a:rPr>
                            <m:t>′</m:t>
                          </m:r>
                        </m:num>
                        <m:den>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0</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tanh</m:t>
                              </m:r>
                            </m:fName>
                            <m:e>
                              <m:r>
                                <a:rPr lang="en-IN" sz="2800" i="1">
                                  <a:solidFill>
                                    <a:schemeClr val="tx1"/>
                                  </a:solidFill>
                                  <a:latin typeface="Cambria Math" panose="02040503050406030204" pitchFamily="18" charset="0"/>
                                </a:rPr>
                                <m:t>𝛾</m:t>
                              </m:r>
                            </m:e>
                          </m:func>
                          <m:r>
                            <a:rPr lang="en-IN" sz="2800" i="1">
                              <a:solidFill>
                                <a:schemeClr val="tx1"/>
                              </a:solidFill>
                              <a:latin typeface="Cambria Math" panose="02040503050406030204" pitchFamily="18" charset="0"/>
                            </a:rPr>
                            <m:t>𝑧</m:t>
                          </m:r>
                          <m:r>
                            <a:rPr lang="en-IN" sz="2800" i="1">
                              <a:solidFill>
                                <a:schemeClr val="tx1"/>
                              </a:solidFill>
                              <a:latin typeface="Cambria Math" panose="02040503050406030204" pitchFamily="18" charset="0"/>
                            </a:rPr>
                            <m:t>′</m:t>
                          </m:r>
                        </m:den>
                      </m:f>
                    </m:oMath>
                  </m:oMathPara>
                </a14:m>
                <a:endParaRPr lang="en-IN" sz="2800" dirty="0">
                  <a:solidFill>
                    <a:schemeClr val="tx1"/>
                  </a:solidFill>
                  <a:latin typeface="Calibri" panose="020F0502020204030204" pitchFamily="34" charset="0"/>
                  <a:cs typeface="Calibri" panose="020F0502020204030204" pitchFamily="34" charset="0"/>
                </a:endParaRPr>
              </a:p>
            </p:txBody>
          </p:sp>
        </mc:Choice>
        <mc:Fallback>
          <p:sp>
            <p:nvSpPr>
              <p:cNvPr id="31746" name="Object 4">
                <a:extLst>
                  <a:ext uri="{FF2B5EF4-FFF2-40B4-BE49-F238E27FC236}">
                    <a16:creationId xmlns:a16="http://schemas.microsoft.com/office/drawing/2014/main" id="{21B31459-F2BB-41F2-6893-E3F63B939085}"/>
                  </a:ext>
                </a:extLst>
              </p:cNvPr>
              <p:cNvSpPr txBox="1">
                <a:spLocks noRot="1" noChangeAspect="1" noMove="1" noResize="1" noEditPoints="1" noAdjustHandles="1" noChangeArrowheads="1" noChangeShapeType="1" noTextEdit="1"/>
              </p:cNvSpPr>
              <p:nvPr/>
            </p:nvSpPr>
            <p:spPr bwMode="auto">
              <a:xfrm>
                <a:off x="1905000" y="380999"/>
                <a:ext cx="4572000" cy="1082675"/>
              </a:xfrm>
              <a:prstGeom prst="rect">
                <a:avLst/>
              </a:prstGeom>
              <a:blipFill>
                <a:blip r:embed="rId3"/>
                <a:stretch>
                  <a:fillRect/>
                </a:stretch>
              </a:blipFill>
              <a:ln>
                <a:noFill/>
              </a:ln>
              <a:effectLst/>
            </p:spPr>
            <p:txBody>
              <a:bodyPr/>
              <a:lstStyle/>
              <a:p>
                <a:r>
                  <a:rPr lang="en-IN">
                    <a:noFill/>
                  </a:rPr>
                  <a:t> </a:t>
                </a:r>
              </a:p>
            </p:txBody>
          </p:sp>
        </mc:Fallback>
      </mc:AlternateContent>
      <p:sp>
        <p:nvSpPr>
          <p:cNvPr id="31750" name="Text Box 5">
            <a:extLst>
              <a:ext uri="{FF2B5EF4-FFF2-40B4-BE49-F238E27FC236}">
                <a16:creationId xmlns:a16="http://schemas.microsoft.com/office/drawing/2014/main" id="{BEDFD1CD-8BDB-B2F0-0FEE-7099FEFE2826}"/>
              </a:ext>
            </a:extLst>
          </p:cNvPr>
          <p:cNvSpPr txBox="1">
            <a:spLocks noChangeArrowheads="1"/>
          </p:cNvSpPr>
          <p:nvPr/>
        </p:nvSpPr>
        <p:spPr bwMode="auto">
          <a:xfrm>
            <a:off x="304800" y="1752600"/>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latin typeface="Calibri" panose="020F0502020204030204" pitchFamily="34" charset="0"/>
                <a:cs typeface="Calibri" panose="020F0502020204030204" pitchFamily="34" charset="0"/>
              </a:rPr>
              <a:t>At source end, z’ = l, generator will see the line as input impedance</a:t>
            </a:r>
          </a:p>
        </p:txBody>
      </p:sp>
      <p:sp>
        <p:nvSpPr>
          <p:cNvPr id="31751" name="Rectangle 6">
            <a:extLst>
              <a:ext uri="{FF2B5EF4-FFF2-40B4-BE49-F238E27FC236}">
                <a16:creationId xmlns:a16="http://schemas.microsoft.com/office/drawing/2014/main" id="{B7EEE2E6-69BA-693D-82A3-A5EC8B9C9698}"/>
              </a:ext>
            </a:extLst>
          </p:cNvPr>
          <p:cNvSpPr>
            <a:spLocks noChangeArrowheads="1"/>
          </p:cNvSpPr>
          <p:nvPr/>
        </p:nvSpPr>
        <p:spPr bwMode="auto">
          <a:xfrm>
            <a:off x="533400" y="2743200"/>
            <a:ext cx="1954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dirty="0">
                <a:solidFill>
                  <a:srgbClr val="00B050"/>
                </a:solidFill>
                <a:latin typeface="Calibri" panose="020F0502020204030204" pitchFamily="34" charset="0"/>
                <a:cs typeface="Calibri" panose="020F0502020204030204" pitchFamily="34" charset="0"/>
              </a:rPr>
              <a:t>Input impedance</a:t>
            </a:r>
          </a:p>
        </p:txBody>
      </p:sp>
      <mc:AlternateContent xmlns:mc="http://schemas.openxmlformats.org/markup-compatibility/2006">
        <mc:Choice xmlns:a14="http://schemas.microsoft.com/office/drawing/2010/main" Requires="a14">
          <p:sp>
            <p:nvSpPr>
              <p:cNvPr id="31747" name="Object 7">
                <a:extLst>
                  <a:ext uri="{FF2B5EF4-FFF2-40B4-BE49-F238E27FC236}">
                    <a16:creationId xmlns:a16="http://schemas.microsoft.com/office/drawing/2014/main" id="{6E5DCBA4-838F-6A63-4696-ED68A8C66D0E}"/>
                  </a:ext>
                </a:extLst>
              </p:cNvPr>
              <p:cNvSpPr txBox="1"/>
              <p:nvPr/>
            </p:nvSpPr>
            <p:spPr bwMode="auto">
              <a:xfrm>
                <a:off x="3352800" y="2590800"/>
                <a:ext cx="4419600" cy="1066799"/>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𝑖𝑛</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f>
                        <m:fPr>
                          <m:ctrlPr>
                            <a:rPr lang="en-IN" sz="2800" i="1">
                              <a:solidFill>
                                <a:schemeClr val="accent1"/>
                              </a:solidFill>
                              <a:latin typeface="Cambria Math" panose="02040503050406030204" pitchFamily="18" charset="0"/>
                            </a:rPr>
                          </m:ctrlPr>
                        </m:fPr>
                        <m:num>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𝐿</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func>
                            <m:funcPr>
                              <m:ctrlPr>
                                <a:rPr lang="en-IN" sz="2800" i="1">
                                  <a:solidFill>
                                    <a:schemeClr val="accent1"/>
                                  </a:solidFill>
                                  <a:latin typeface="Cambria Math" panose="02040503050406030204" pitchFamily="18" charset="0"/>
                                </a:rPr>
                              </m:ctrlPr>
                            </m:funcPr>
                            <m:fName>
                              <m:r>
                                <m:rPr>
                                  <m:sty m:val="p"/>
                                </m:rPr>
                                <a:rPr lang="en-IN" sz="2800" i="0">
                                  <a:solidFill>
                                    <a:schemeClr val="accent1"/>
                                  </a:solidFill>
                                  <a:latin typeface="Cambria Math" panose="02040503050406030204" pitchFamily="18" charset="0"/>
                                </a:rPr>
                                <m:t>tanh</m:t>
                              </m:r>
                            </m:fName>
                            <m:e>
                              <m:r>
                                <a:rPr lang="en-IN" sz="2800" i="1">
                                  <a:solidFill>
                                    <a:schemeClr val="accent1"/>
                                  </a:solidFill>
                                  <a:latin typeface="Cambria Math" panose="02040503050406030204" pitchFamily="18" charset="0"/>
                                </a:rPr>
                                <m:t>𝛾</m:t>
                              </m:r>
                            </m:e>
                          </m:func>
                          <m:r>
                            <a:rPr lang="en-IN" sz="2800" i="1">
                              <a:solidFill>
                                <a:schemeClr val="accent1"/>
                              </a:solidFill>
                              <a:latin typeface="Cambria Math" panose="02040503050406030204" pitchFamily="18" charset="0"/>
                            </a:rPr>
                            <m:t>𝑙</m:t>
                          </m:r>
                        </m:num>
                        <m:den>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𝐿</m:t>
                              </m:r>
                            </m:sub>
                          </m:sSub>
                          <m:func>
                            <m:funcPr>
                              <m:ctrlPr>
                                <a:rPr lang="en-IN" sz="2800" i="1">
                                  <a:solidFill>
                                    <a:schemeClr val="accent1"/>
                                  </a:solidFill>
                                  <a:latin typeface="Cambria Math" panose="02040503050406030204" pitchFamily="18" charset="0"/>
                                </a:rPr>
                              </m:ctrlPr>
                            </m:funcPr>
                            <m:fName>
                              <m:r>
                                <m:rPr>
                                  <m:sty m:val="p"/>
                                </m:rPr>
                                <a:rPr lang="en-IN" sz="2800" i="0">
                                  <a:solidFill>
                                    <a:schemeClr val="accent1"/>
                                  </a:solidFill>
                                  <a:latin typeface="Cambria Math" panose="02040503050406030204" pitchFamily="18" charset="0"/>
                                </a:rPr>
                                <m:t>tanh</m:t>
                              </m:r>
                            </m:fName>
                            <m:e>
                              <m:r>
                                <a:rPr lang="en-IN" sz="2800" i="1">
                                  <a:solidFill>
                                    <a:schemeClr val="accent1"/>
                                  </a:solidFill>
                                  <a:latin typeface="Cambria Math" panose="02040503050406030204" pitchFamily="18" charset="0"/>
                                </a:rPr>
                                <m:t>𝛾</m:t>
                              </m:r>
                            </m:e>
                          </m:func>
                          <m:r>
                            <a:rPr lang="en-IN" sz="2800" i="1">
                              <a:solidFill>
                                <a:schemeClr val="accent1"/>
                              </a:solidFill>
                              <a:latin typeface="Cambria Math" panose="02040503050406030204" pitchFamily="18" charset="0"/>
                            </a:rPr>
                            <m:t>𝑙</m:t>
                          </m:r>
                        </m:den>
                      </m:f>
                    </m:oMath>
                  </m:oMathPara>
                </a14:m>
                <a:endParaRPr lang="en-IN" sz="2800" dirty="0">
                  <a:solidFill>
                    <a:schemeClr val="accent1"/>
                  </a:solidFill>
                  <a:latin typeface="Calibri" panose="020F0502020204030204" pitchFamily="34" charset="0"/>
                  <a:cs typeface="Calibri" panose="020F0502020204030204" pitchFamily="34" charset="0"/>
                </a:endParaRPr>
              </a:p>
            </p:txBody>
          </p:sp>
        </mc:Choice>
        <mc:Fallback>
          <p:sp>
            <p:nvSpPr>
              <p:cNvPr id="31747" name="Object 7">
                <a:extLst>
                  <a:ext uri="{FF2B5EF4-FFF2-40B4-BE49-F238E27FC236}">
                    <a16:creationId xmlns:a16="http://schemas.microsoft.com/office/drawing/2014/main" id="{6E5DCBA4-838F-6A63-4696-ED68A8C66D0E}"/>
                  </a:ext>
                </a:extLst>
              </p:cNvPr>
              <p:cNvSpPr txBox="1">
                <a:spLocks noRot="1" noChangeAspect="1" noMove="1" noResize="1" noEditPoints="1" noAdjustHandles="1" noChangeArrowheads="1" noChangeShapeType="1" noTextEdit="1"/>
              </p:cNvSpPr>
              <p:nvPr/>
            </p:nvSpPr>
            <p:spPr bwMode="auto">
              <a:xfrm>
                <a:off x="3352800" y="2590800"/>
                <a:ext cx="4419600" cy="1066799"/>
              </a:xfrm>
              <a:prstGeom prst="rect">
                <a:avLst/>
              </a:prstGeom>
              <a:blipFill>
                <a:blip r:embed="rId4"/>
                <a:stretch>
                  <a:fillRect/>
                </a:stretch>
              </a:blipFill>
              <a:ln/>
            </p:spPr>
            <p:txBody>
              <a:bodyPr/>
              <a:lstStyle/>
              <a:p>
                <a:r>
                  <a:rPr lang="en-IN">
                    <a:noFill/>
                  </a:rPr>
                  <a:t> </a:t>
                </a:r>
              </a:p>
            </p:txBody>
          </p:sp>
        </mc:Fallback>
      </mc:AlternateContent>
      <p:sp>
        <p:nvSpPr>
          <p:cNvPr id="47" name="AutoShape 10">
            <a:extLst>
              <a:ext uri="{FF2B5EF4-FFF2-40B4-BE49-F238E27FC236}">
                <a16:creationId xmlns:a16="http://schemas.microsoft.com/office/drawing/2014/main" id="{4E2DC616-EDB8-841A-971D-5AC7C94A1B32}"/>
              </a:ext>
            </a:extLst>
          </p:cNvPr>
          <p:cNvSpPr>
            <a:spLocks noChangeArrowheads="1"/>
          </p:cNvSpPr>
          <p:nvPr/>
        </p:nvSpPr>
        <p:spPr bwMode="auto">
          <a:xfrm>
            <a:off x="5343682" y="5093430"/>
            <a:ext cx="762000" cy="304800"/>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IN" altLang="en-US" dirty="0">
              <a:latin typeface="Calibri" panose="020F0502020204030204" pitchFamily="34" charset="0"/>
              <a:cs typeface="Calibri" panose="020F0502020204030204" pitchFamily="34" charset="0"/>
            </a:endParaRPr>
          </a:p>
        </p:txBody>
      </p:sp>
      <p:grpSp>
        <p:nvGrpSpPr>
          <p:cNvPr id="53" name="Group 52">
            <a:extLst>
              <a:ext uri="{FF2B5EF4-FFF2-40B4-BE49-F238E27FC236}">
                <a16:creationId xmlns:a16="http://schemas.microsoft.com/office/drawing/2014/main" id="{55C0CEA0-E785-45F4-96D4-42D4486752D4}"/>
              </a:ext>
            </a:extLst>
          </p:cNvPr>
          <p:cNvGrpSpPr/>
          <p:nvPr/>
        </p:nvGrpSpPr>
        <p:grpSpPr>
          <a:xfrm>
            <a:off x="6445358" y="4345185"/>
            <a:ext cx="1705916" cy="2278906"/>
            <a:chOff x="6445358" y="4345185"/>
            <a:chExt cx="1705916" cy="2278906"/>
          </a:xfrm>
        </p:grpSpPr>
        <p:grpSp>
          <p:nvGrpSpPr>
            <p:cNvPr id="49" name="Group 48">
              <a:extLst>
                <a:ext uri="{FF2B5EF4-FFF2-40B4-BE49-F238E27FC236}">
                  <a16:creationId xmlns:a16="http://schemas.microsoft.com/office/drawing/2014/main" id="{5F0CD495-9BDC-9F1E-AD4E-4F520624DC21}"/>
                </a:ext>
              </a:extLst>
            </p:cNvPr>
            <p:cNvGrpSpPr/>
            <p:nvPr/>
          </p:nvGrpSpPr>
          <p:grpSpPr>
            <a:xfrm>
              <a:off x="6445358" y="4345185"/>
              <a:ext cx="1705916" cy="1700150"/>
              <a:chOff x="6445358" y="4345185"/>
              <a:chExt cx="1705916" cy="1700150"/>
            </a:xfrm>
          </p:grpSpPr>
          <p:grpSp>
            <p:nvGrpSpPr>
              <p:cNvPr id="33" name="Group 32">
                <a:extLst>
                  <a:ext uri="{FF2B5EF4-FFF2-40B4-BE49-F238E27FC236}">
                    <a16:creationId xmlns:a16="http://schemas.microsoft.com/office/drawing/2014/main" id="{70E69878-9DBA-C43C-DF49-D6D6722F303F}"/>
                  </a:ext>
                </a:extLst>
              </p:cNvPr>
              <p:cNvGrpSpPr/>
              <p:nvPr/>
            </p:nvGrpSpPr>
            <p:grpSpPr>
              <a:xfrm>
                <a:off x="6445358" y="4884643"/>
                <a:ext cx="513282" cy="830997"/>
                <a:chOff x="6445358" y="4884643"/>
                <a:chExt cx="513282" cy="830997"/>
              </a:xfrm>
            </p:grpSpPr>
            <p:sp>
              <p:nvSpPr>
                <p:cNvPr id="31" name="Oval 30">
                  <a:extLst>
                    <a:ext uri="{FF2B5EF4-FFF2-40B4-BE49-F238E27FC236}">
                      <a16:creationId xmlns:a16="http://schemas.microsoft.com/office/drawing/2014/main" id="{B50E58A0-5B7C-0F2C-DFEB-FDBAC95EA302}"/>
                    </a:ext>
                  </a:extLst>
                </p:cNvPr>
                <p:cNvSpPr/>
                <p:nvPr/>
              </p:nvSpPr>
              <p:spPr>
                <a:xfrm>
                  <a:off x="6476999" y="5056191"/>
                  <a:ext cx="450000" cy="4482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EAB54471-69E8-352A-E1FC-4A516985D885}"/>
                    </a:ext>
                  </a:extLst>
                </p:cNvPr>
                <p:cNvSpPr txBox="1"/>
                <p:nvPr/>
              </p:nvSpPr>
              <p:spPr>
                <a:xfrm>
                  <a:off x="6445358" y="4884643"/>
                  <a:ext cx="513282" cy="830997"/>
                </a:xfrm>
                <a:prstGeom prst="rect">
                  <a:avLst/>
                </a:prstGeom>
                <a:noFill/>
              </p:spPr>
              <p:txBody>
                <a:bodyPr wrap="none" rtlCol="0">
                  <a:spAutoFit/>
                </a:bodyPr>
                <a:lstStyle/>
                <a:p>
                  <a:r>
                    <a:rPr lang="en-US" sz="4800" dirty="0"/>
                    <a:t>~</a:t>
                  </a:r>
                  <a:endParaRPr lang="en-IN" sz="4800" dirty="0"/>
                </a:p>
              </p:txBody>
            </p:sp>
          </p:grpSp>
          <p:cxnSp>
            <p:nvCxnSpPr>
              <p:cNvPr id="35" name="Straight Connector 34">
                <a:extLst>
                  <a:ext uri="{FF2B5EF4-FFF2-40B4-BE49-F238E27FC236}">
                    <a16:creationId xmlns:a16="http://schemas.microsoft.com/office/drawing/2014/main" id="{5FA2FCB7-B18B-9115-0164-2C7B2DB34FC2}"/>
                  </a:ext>
                </a:extLst>
              </p:cNvPr>
              <p:cNvCxnSpPr>
                <a:cxnSpLocks/>
              </p:cNvCxnSpPr>
              <p:nvPr/>
            </p:nvCxnSpPr>
            <p:spPr>
              <a:xfrm>
                <a:off x="6692973" y="4529851"/>
                <a:ext cx="123182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3BAADF6-78C1-64D0-8E11-0D753C6194E0}"/>
                  </a:ext>
                </a:extLst>
              </p:cNvPr>
              <p:cNvCxnSpPr>
                <a:cxnSpLocks/>
              </p:cNvCxnSpPr>
              <p:nvPr/>
            </p:nvCxnSpPr>
            <p:spPr>
              <a:xfrm>
                <a:off x="6692974" y="6041305"/>
                <a:ext cx="12318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849DC4-39C8-727D-4144-3588D95D1869}"/>
                  </a:ext>
                </a:extLst>
              </p:cNvPr>
              <p:cNvCxnSpPr>
                <a:cxnSpLocks/>
              </p:cNvCxnSpPr>
              <p:nvPr/>
            </p:nvCxnSpPr>
            <p:spPr>
              <a:xfrm flipV="1">
                <a:off x="6701999" y="5535433"/>
                <a:ext cx="0" cy="50990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D0012DF-5F3E-104E-8715-F1BCD52D1A77}"/>
                  </a:ext>
                </a:extLst>
              </p:cNvPr>
              <p:cNvCxnSpPr>
                <a:cxnSpLocks/>
              </p:cNvCxnSpPr>
              <p:nvPr/>
            </p:nvCxnSpPr>
            <p:spPr>
              <a:xfrm flipV="1">
                <a:off x="6701999" y="4519744"/>
                <a:ext cx="0" cy="509902"/>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302133B-5882-99F1-CDDE-2D02FACCD563}"/>
                  </a:ext>
                </a:extLst>
              </p:cNvPr>
              <p:cNvSpPr txBox="1"/>
              <p:nvPr/>
            </p:nvSpPr>
            <p:spPr>
              <a:xfrm>
                <a:off x="7078584" y="4345185"/>
                <a:ext cx="38901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Z</a:t>
                </a:r>
                <a:r>
                  <a:rPr lang="en-US" baseline="-25000" dirty="0"/>
                  <a:t>g</a:t>
                </a:r>
                <a:endParaRPr lang="en-IN" baseline="-25000" dirty="0"/>
              </a:p>
            </p:txBody>
          </p:sp>
          <p:sp>
            <p:nvSpPr>
              <p:cNvPr id="41" name="TextBox 40">
                <a:extLst>
                  <a:ext uri="{FF2B5EF4-FFF2-40B4-BE49-F238E27FC236}">
                    <a16:creationId xmlns:a16="http://schemas.microsoft.com/office/drawing/2014/main" id="{CAF5CD05-E762-CC1D-FCC5-FBF52807E7A9}"/>
                  </a:ext>
                </a:extLst>
              </p:cNvPr>
              <p:cNvSpPr txBox="1"/>
              <p:nvPr/>
            </p:nvSpPr>
            <p:spPr>
              <a:xfrm>
                <a:off x="7637992" y="5013960"/>
                <a:ext cx="5132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Z</a:t>
                </a:r>
                <a:r>
                  <a:rPr lang="en-US" baseline="-25000" dirty="0"/>
                  <a:t>in</a:t>
                </a:r>
                <a:endParaRPr lang="en-IN" baseline="-25000" dirty="0"/>
              </a:p>
            </p:txBody>
          </p:sp>
          <p:cxnSp>
            <p:nvCxnSpPr>
              <p:cNvPr id="42" name="Straight Connector 41">
                <a:extLst>
                  <a:ext uri="{FF2B5EF4-FFF2-40B4-BE49-F238E27FC236}">
                    <a16:creationId xmlns:a16="http://schemas.microsoft.com/office/drawing/2014/main" id="{483F1B02-96C4-CF7D-6BCE-71543F3C0B65}"/>
                  </a:ext>
                </a:extLst>
              </p:cNvPr>
              <p:cNvCxnSpPr>
                <a:cxnSpLocks/>
              </p:cNvCxnSpPr>
              <p:nvPr/>
            </p:nvCxnSpPr>
            <p:spPr>
              <a:xfrm flipV="1">
                <a:off x="7924800" y="4504058"/>
                <a:ext cx="0" cy="50990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6E63BBE-79C3-6884-5B4A-4620050953E8}"/>
                  </a:ext>
                </a:extLst>
              </p:cNvPr>
              <p:cNvCxnSpPr>
                <a:cxnSpLocks/>
              </p:cNvCxnSpPr>
              <p:nvPr/>
            </p:nvCxnSpPr>
            <p:spPr>
              <a:xfrm flipV="1">
                <a:off x="7924800" y="5383292"/>
                <a:ext cx="0" cy="658013"/>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2C3F74A6-4BDB-7F52-F257-55864482FB4F}"/>
                  </a:ext>
                </a:extLst>
              </p:cNvPr>
              <p:cNvSpPr txBox="1"/>
              <p:nvPr/>
            </p:nvSpPr>
            <p:spPr>
              <a:xfrm>
                <a:off x="6902569" y="5102357"/>
                <a:ext cx="50468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a:t>
                </a:r>
                <a:r>
                  <a:rPr lang="en-US" baseline="-25000" dirty="0"/>
                  <a:t>g</a:t>
                </a:r>
                <a:endParaRPr lang="en-IN" baseline="-25000" dirty="0"/>
              </a:p>
            </p:txBody>
          </p:sp>
        </p:grpSp>
        <p:cxnSp>
          <p:nvCxnSpPr>
            <p:cNvPr id="50" name="Straight Arrow Connector 49">
              <a:extLst>
                <a:ext uri="{FF2B5EF4-FFF2-40B4-BE49-F238E27FC236}">
                  <a16:creationId xmlns:a16="http://schemas.microsoft.com/office/drawing/2014/main" id="{D20123DA-1DD0-AFC1-63D9-0EEF95502128}"/>
                </a:ext>
              </a:extLst>
            </p:cNvPr>
            <p:cNvCxnSpPr/>
            <p:nvPr/>
          </p:nvCxnSpPr>
          <p:spPr>
            <a:xfrm>
              <a:off x="6958640" y="5664888"/>
              <a:ext cx="900000"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69A9E1D-EF55-71FA-D0E3-8467A6CB958E}"/>
                </a:ext>
              </a:extLst>
            </p:cNvPr>
            <p:cNvCxnSpPr>
              <a:cxnSpLocks/>
            </p:cNvCxnSpPr>
            <p:nvPr/>
          </p:nvCxnSpPr>
          <p:spPr>
            <a:xfrm rot="16200000">
              <a:off x="6508640" y="6114888"/>
              <a:ext cx="900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2D50769C-A422-5460-A2F6-F262A2CE715D}"/>
                </a:ext>
              </a:extLst>
            </p:cNvPr>
            <p:cNvSpPr txBox="1"/>
            <p:nvPr/>
          </p:nvSpPr>
          <p:spPr>
            <a:xfrm>
              <a:off x="6445358" y="6162426"/>
              <a:ext cx="1189109"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Z</a:t>
              </a:r>
              <a:r>
                <a:rPr lang="en-US" sz="2400" baseline="-25000" dirty="0">
                  <a:latin typeface="Calibri" panose="020F0502020204030204" pitchFamily="34" charset="0"/>
                  <a:cs typeface="Calibri" panose="020F0502020204030204" pitchFamily="34" charset="0"/>
                </a:rPr>
                <a:t>in</a:t>
              </a:r>
              <a:endParaRPr lang="en-IN" sz="24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3F53CEC-FC2D-70BE-F20B-E74F1F720D0B}"/>
              </a:ext>
            </a:extLst>
          </p:cNvPr>
          <p:cNvGrpSpPr/>
          <p:nvPr/>
        </p:nvGrpSpPr>
        <p:grpSpPr>
          <a:xfrm>
            <a:off x="301256" y="4271316"/>
            <a:ext cx="4722497" cy="2205685"/>
            <a:chOff x="301256" y="4271316"/>
            <a:chExt cx="4722497" cy="2205685"/>
          </a:xfrm>
        </p:grpSpPr>
        <p:grpSp>
          <p:nvGrpSpPr>
            <p:cNvPr id="30" name="Group 29">
              <a:extLst>
                <a:ext uri="{FF2B5EF4-FFF2-40B4-BE49-F238E27FC236}">
                  <a16:creationId xmlns:a16="http://schemas.microsoft.com/office/drawing/2014/main" id="{3FC36847-F97C-DF60-D35B-DD0595457C03}"/>
                </a:ext>
              </a:extLst>
            </p:cNvPr>
            <p:cNvGrpSpPr/>
            <p:nvPr/>
          </p:nvGrpSpPr>
          <p:grpSpPr>
            <a:xfrm>
              <a:off x="301256" y="4271316"/>
              <a:ext cx="4722497" cy="2205685"/>
              <a:chOff x="1648826" y="4339676"/>
              <a:chExt cx="4722497" cy="2205685"/>
            </a:xfrm>
          </p:grpSpPr>
          <p:grpSp>
            <p:nvGrpSpPr>
              <p:cNvPr id="20" name="Group 19">
                <a:extLst>
                  <a:ext uri="{FF2B5EF4-FFF2-40B4-BE49-F238E27FC236}">
                    <a16:creationId xmlns:a16="http://schemas.microsoft.com/office/drawing/2014/main" id="{16B052AD-2A8C-0802-0BA3-1A53654373CC}"/>
                  </a:ext>
                </a:extLst>
              </p:cNvPr>
              <p:cNvGrpSpPr/>
              <p:nvPr/>
            </p:nvGrpSpPr>
            <p:grpSpPr>
              <a:xfrm>
                <a:off x="2523223" y="4339676"/>
                <a:ext cx="3848100" cy="1539940"/>
                <a:chOff x="2523223" y="4339676"/>
                <a:chExt cx="3848100" cy="1539940"/>
              </a:xfrm>
            </p:grpSpPr>
            <p:grpSp>
              <p:nvGrpSpPr>
                <p:cNvPr id="8" name="Group 7">
                  <a:extLst>
                    <a:ext uri="{FF2B5EF4-FFF2-40B4-BE49-F238E27FC236}">
                      <a16:creationId xmlns:a16="http://schemas.microsoft.com/office/drawing/2014/main" id="{67F2840E-DF25-1755-2D33-4B972E967BF2}"/>
                    </a:ext>
                  </a:extLst>
                </p:cNvPr>
                <p:cNvGrpSpPr/>
                <p:nvPr/>
              </p:nvGrpSpPr>
              <p:grpSpPr>
                <a:xfrm>
                  <a:off x="2523223" y="4873738"/>
                  <a:ext cx="3673567" cy="985006"/>
                  <a:chOff x="1371600" y="5029200"/>
                  <a:chExt cx="3673567" cy="985006"/>
                </a:xfrm>
              </p:grpSpPr>
              <p:sp>
                <p:nvSpPr>
                  <p:cNvPr id="12" name="Rectangle 11">
                    <a:extLst>
                      <a:ext uri="{FF2B5EF4-FFF2-40B4-BE49-F238E27FC236}">
                        <a16:creationId xmlns:a16="http://schemas.microsoft.com/office/drawing/2014/main" id="{D9E5BAF7-E809-57F1-2130-087EC695DE74}"/>
                      </a:ext>
                    </a:extLst>
                  </p:cNvPr>
                  <p:cNvSpPr/>
                  <p:nvPr/>
                </p:nvSpPr>
                <p:spPr>
                  <a:xfrm>
                    <a:off x="1371600" y="5029200"/>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34183FE-CE3E-79ED-9B95-007B244CC7B3}"/>
                      </a:ext>
                    </a:extLst>
                  </p:cNvPr>
                  <p:cNvSpPr/>
                  <p:nvPr/>
                </p:nvSpPr>
                <p:spPr>
                  <a:xfrm>
                    <a:off x="1387567" y="5968487"/>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9" name="Straight Arrow Connector 8">
                  <a:extLst>
                    <a:ext uri="{FF2B5EF4-FFF2-40B4-BE49-F238E27FC236}">
                      <a16:creationId xmlns:a16="http://schemas.microsoft.com/office/drawing/2014/main" id="{2E3A23C6-C734-EBE7-A001-C2B3B43ABDAA}"/>
                    </a:ext>
                  </a:extLst>
                </p:cNvPr>
                <p:cNvCxnSpPr/>
                <p:nvPr/>
              </p:nvCxnSpPr>
              <p:spPr>
                <a:xfrm>
                  <a:off x="2539190" y="4747222"/>
                  <a:ext cx="36576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A6D8233-9CF3-EE87-7DE1-4ED8E5B2EC77}"/>
                    </a:ext>
                  </a:extLst>
                </p:cNvPr>
                <p:cNvSpPr txBox="1"/>
                <p:nvPr/>
              </p:nvSpPr>
              <p:spPr>
                <a:xfrm>
                  <a:off x="4224424" y="4339676"/>
                  <a:ext cx="25519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0793965-D42D-C153-C022-3C42BC2C48FE}"/>
                        </a:ext>
                      </a:extLst>
                    </p:cNvPr>
                    <p:cNvSpPr txBox="1"/>
                    <p:nvPr/>
                  </p:nvSpPr>
                  <p:spPr>
                    <a:xfrm>
                      <a:off x="3909017" y="5124551"/>
                      <a:ext cx="1189109"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t>
                      </a:r>
                      <a14:m>
                        <m:oMath xmlns:m="http://schemas.openxmlformats.org/officeDocument/2006/math">
                          <m:r>
                            <m:rPr>
                              <m:sty m:val="p"/>
                            </m:rPr>
                            <a:rPr lang="en-US" sz="2400" b="0" i="1" smtClean="0">
                              <a:latin typeface="Cambria Math" panose="02040503050406030204" pitchFamily="18" charset="0"/>
                              <a:cs typeface="Calibri" panose="020F0502020204030204" pitchFamily="34" charset="0"/>
                            </a:rPr>
                            <m:t>γ</m:t>
                          </m:r>
                        </m:oMath>
                      </a14:m>
                      <a:r>
                        <a:rPr lang="en-US" sz="2400" dirty="0">
                          <a:latin typeface="Calibri" panose="020F0502020204030204" pitchFamily="34" charset="0"/>
                          <a:cs typeface="Calibri" panose="020F0502020204030204" pitchFamily="34" charset="0"/>
                        </a:rPr>
                        <a:t>, Z</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mc:Choice>
              <mc:Fallback>
                <p:sp>
                  <p:nvSpPr>
                    <p:cNvPr id="11" name="TextBox 10">
                      <a:extLst>
                        <a:ext uri="{FF2B5EF4-FFF2-40B4-BE49-F238E27FC236}">
                          <a16:creationId xmlns:a16="http://schemas.microsoft.com/office/drawing/2014/main" id="{B0793965-D42D-C153-C022-3C42BC2C48FE}"/>
                        </a:ext>
                      </a:extLst>
                    </p:cNvPr>
                    <p:cNvSpPr txBox="1">
                      <a:spLocks noRot="1" noChangeAspect="1" noMove="1" noResize="1" noEditPoints="1" noAdjustHandles="1" noChangeArrowheads="1" noChangeShapeType="1" noTextEdit="1"/>
                    </p:cNvSpPr>
                    <p:nvPr/>
                  </p:nvSpPr>
                  <p:spPr>
                    <a:xfrm>
                      <a:off x="3909017" y="5124551"/>
                      <a:ext cx="1189109" cy="461665"/>
                    </a:xfrm>
                    <a:prstGeom prst="rect">
                      <a:avLst/>
                    </a:prstGeom>
                    <a:blipFill>
                      <a:blip r:embed="rId5"/>
                      <a:stretch>
                        <a:fillRect l="-7692" t="-10526" b="-28947"/>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13C6C8B5-DC3D-B3E1-C965-7AB3B6B4BFEF}"/>
                    </a:ext>
                  </a:extLst>
                </p:cNvPr>
                <p:cNvCxnSpPr>
                  <a:cxnSpLocks/>
                  <a:stCxn id="12" idx="3"/>
                  <a:endCxn id="15" idx="0"/>
                </p:cNvCxnSpPr>
                <p:nvPr/>
              </p:nvCxnSpPr>
              <p:spPr>
                <a:xfrm>
                  <a:off x="6180823" y="4896598"/>
                  <a:ext cx="0" cy="3068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6823375-3220-66BF-E01C-4B1647283B61}"/>
                    </a:ext>
                  </a:extLst>
                </p:cNvPr>
                <p:cNvSpPr txBox="1"/>
                <p:nvPr/>
              </p:nvSpPr>
              <p:spPr>
                <a:xfrm>
                  <a:off x="5990322" y="5203441"/>
                  <a:ext cx="3810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Z</a:t>
                  </a:r>
                  <a:r>
                    <a:rPr lang="en-US" baseline="-25000" dirty="0"/>
                    <a:t>L</a:t>
                  </a:r>
                  <a:endParaRPr lang="en-IN" baseline="-25000" dirty="0"/>
                </a:p>
              </p:txBody>
            </p:sp>
            <p:cxnSp>
              <p:nvCxnSpPr>
                <p:cNvPr id="19" name="Straight Arrow Connector 18">
                  <a:extLst>
                    <a:ext uri="{FF2B5EF4-FFF2-40B4-BE49-F238E27FC236}">
                      <a16:creationId xmlns:a16="http://schemas.microsoft.com/office/drawing/2014/main" id="{0B6F927B-8F84-C885-7E19-0FCF0F332AFC}"/>
                    </a:ext>
                  </a:extLst>
                </p:cNvPr>
                <p:cNvCxnSpPr>
                  <a:cxnSpLocks/>
                </p:cNvCxnSpPr>
                <p:nvPr/>
              </p:nvCxnSpPr>
              <p:spPr>
                <a:xfrm>
                  <a:off x="6180822" y="5572773"/>
                  <a:ext cx="0" cy="3068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F5BEEEBD-F005-B571-7ABE-288E9B30C75D}"/>
                  </a:ext>
                </a:extLst>
              </p:cNvPr>
              <p:cNvCxnSpPr>
                <a:cxnSpLocks/>
              </p:cNvCxnSpPr>
              <p:nvPr/>
            </p:nvCxnSpPr>
            <p:spPr>
              <a:xfrm rot="16200000">
                <a:off x="4357800" y="5243401"/>
                <a:ext cx="1800000"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41DF1B0-42E8-06BB-4AB5-C8BC0DA531B3}"/>
                  </a:ext>
                </a:extLst>
              </p:cNvPr>
              <p:cNvCxnSpPr/>
              <p:nvPr/>
            </p:nvCxnSpPr>
            <p:spPr>
              <a:xfrm>
                <a:off x="5325787" y="6019800"/>
                <a:ext cx="9000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E44CC49-FCF2-C6F9-DEA6-96A3FD72EBAA}"/>
                  </a:ext>
                </a:extLst>
              </p:cNvPr>
              <p:cNvCxnSpPr/>
              <p:nvPr/>
            </p:nvCxnSpPr>
            <p:spPr>
              <a:xfrm>
                <a:off x="2523223" y="6048153"/>
                <a:ext cx="27000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8D11FE6-ACCF-4F71-D8D7-7751C6B21BCE}"/>
                  </a:ext>
                </a:extLst>
              </p:cNvPr>
              <p:cNvSpPr txBox="1"/>
              <p:nvPr/>
            </p:nvSpPr>
            <p:spPr>
              <a:xfrm>
                <a:off x="1648826" y="6083696"/>
                <a:ext cx="1189109"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Z</a:t>
                </a:r>
                <a:r>
                  <a:rPr lang="en-US" sz="2400" baseline="-25000" dirty="0">
                    <a:latin typeface="Calibri" panose="020F0502020204030204" pitchFamily="34" charset="0"/>
                    <a:cs typeface="Calibri" panose="020F0502020204030204" pitchFamily="34" charset="0"/>
                  </a:rPr>
                  <a:t>in</a:t>
                </a:r>
                <a:endParaRPr lang="en-IN" sz="2400" dirty="0">
                  <a:latin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76E32921-1864-7873-49E9-D8C1AD609BE0}"/>
                  </a:ext>
                </a:extLst>
              </p:cNvPr>
              <p:cNvGrpSpPr/>
              <p:nvPr/>
            </p:nvGrpSpPr>
            <p:grpSpPr>
              <a:xfrm>
                <a:off x="2089190" y="5319289"/>
                <a:ext cx="900000" cy="900000"/>
                <a:chOff x="2089190" y="5319289"/>
                <a:chExt cx="900000" cy="900000"/>
              </a:xfrm>
            </p:grpSpPr>
            <p:cxnSp>
              <p:nvCxnSpPr>
                <p:cNvPr id="27" name="Straight Arrow Connector 26">
                  <a:extLst>
                    <a:ext uri="{FF2B5EF4-FFF2-40B4-BE49-F238E27FC236}">
                      <a16:creationId xmlns:a16="http://schemas.microsoft.com/office/drawing/2014/main" id="{E081D5BE-3CB3-7235-2FB2-F009C23CBEC4}"/>
                    </a:ext>
                  </a:extLst>
                </p:cNvPr>
                <p:cNvCxnSpPr/>
                <p:nvPr/>
              </p:nvCxnSpPr>
              <p:spPr>
                <a:xfrm>
                  <a:off x="2089190" y="5334000"/>
                  <a:ext cx="900000"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44BEDEF-648C-07BC-35BE-A61B0F0B0D29}"/>
                    </a:ext>
                  </a:extLst>
                </p:cNvPr>
                <p:cNvCxnSpPr>
                  <a:cxnSpLocks/>
                </p:cNvCxnSpPr>
                <p:nvPr/>
              </p:nvCxnSpPr>
              <p:spPr>
                <a:xfrm rot="16200000">
                  <a:off x="1642795" y="5769289"/>
                  <a:ext cx="900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F820DD05-E8DE-AD81-FB12-E786F8BAAC3F}"/>
                </a:ext>
              </a:extLst>
            </p:cNvPr>
            <p:cNvSpPr txBox="1"/>
            <p:nvPr/>
          </p:nvSpPr>
          <p:spPr>
            <a:xfrm>
              <a:off x="2386747" y="5931593"/>
              <a:ext cx="30649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a:t>
              </a:r>
              <a:endParaRPr lang="en-IN" sz="2400" dirty="0">
                <a:latin typeface="Calibri" panose="020F0502020204030204" pitchFamily="34" charset="0"/>
                <a:cs typeface="Calibri" panose="020F0502020204030204" pitchFamily="34" charset="0"/>
              </a:endParaRPr>
            </a:p>
          </p:txBody>
        </p:sp>
        <p:sp>
          <p:nvSpPr>
            <p:cNvPr id="55" name="TextBox 54">
              <a:extLst>
                <a:ext uri="{FF2B5EF4-FFF2-40B4-BE49-F238E27FC236}">
                  <a16:creationId xmlns:a16="http://schemas.microsoft.com/office/drawing/2014/main" id="{D5650713-84E3-C776-DFC0-D5FB7170E6C7}"/>
                </a:ext>
              </a:extLst>
            </p:cNvPr>
            <p:cNvSpPr txBox="1"/>
            <p:nvPr/>
          </p:nvSpPr>
          <p:spPr>
            <a:xfrm>
              <a:off x="4306080" y="5920096"/>
              <a:ext cx="47160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l-z</a:t>
              </a:r>
              <a:endParaRPr lang="en-IN" sz="2400" dirty="0">
                <a:latin typeface="Calibri" panose="020F0502020204030204" pitchFamily="34"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5786D-5A7C-FF1A-AD54-CC901DBCD1AA}"/>
              </a:ext>
            </a:extLst>
          </p:cNvPr>
          <p:cNvPicPr>
            <a:picLocks noChangeAspect="1"/>
          </p:cNvPicPr>
          <p:nvPr/>
        </p:nvPicPr>
        <p:blipFill>
          <a:blip r:embed="rId2"/>
          <a:stretch>
            <a:fillRect/>
          </a:stretch>
        </p:blipFill>
        <p:spPr>
          <a:xfrm>
            <a:off x="200025" y="381000"/>
            <a:ext cx="8743950" cy="1314450"/>
          </a:xfrm>
          <a:prstGeom prst="rect">
            <a:avLst/>
          </a:prstGeom>
        </p:spPr>
      </p:pic>
      <mc:AlternateContent xmlns:mc="http://schemas.openxmlformats.org/markup-compatibility/2006">
        <mc:Choice xmlns:a14="http://schemas.microsoft.com/office/drawing/2010/main" Requires="a14">
          <p:sp>
            <p:nvSpPr>
              <p:cNvPr id="4" name="Object 7">
                <a:extLst>
                  <a:ext uri="{FF2B5EF4-FFF2-40B4-BE49-F238E27FC236}">
                    <a16:creationId xmlns:a16="http://schemas.microsoft.com/office/drawing/2014/main" id="{20193C0E-63B1-9AAF-34C7-C738C06A2B1F}"/>
                  </a:ext>
                </a:extLst>
              </p:cNvPr>
              <p:cNvSpPr txBox="1"/>
              <p:nvPr/>
            </p:nvSpPr>
            <p:spPr bwMode="auto">
              <a:xfrm>
                <a:off x="186845" y="2151650"/>
                <a:ext cx="4232755" cy="1004888"/>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𝑖𝑛</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f>
                        <m:fPr>
                          <m:ctrlPr>
                            <a:rPr lang="en-IN" sz="2800" i="1">
                              <a:solidFill>
                                <a:schemeClr val="accent1"/>
                              </a:solidFill>
                              <a:latin typeface="Cambria Math" panose="02040503050406030204" pitchFamily="18" charset="0"/>
                            </a:rPr>
                          </m:ctrlPr>
                        </m:fPr>
                        <m:num>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𝐿</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func>
                            <m:funcPr>
                              <m:ctrlPr>
                                <a:rPr lang="en-IN" sz="2800" i="1">
                                  <a:solidFill>
                                    <a:schemeClr val="accent1"/>
                                  </a:solidFill>
                                  <a:latin typeface="Cambria Math" panose="02040503050406030204" pitchFamily="18" charset="0"/>
                                </a:rPr>
                              </m:ctrlPr>
                            </m:funcPr>
                            <m:fName>
                              <m:r>
                                <m:rPr>
                                  <m:sty m:val="p"/>
                                </m:rPr>
                                <a:rPr lang="en-IN" sz="2800" i="0">
                                  <a:solidFill>
                                    <a:schemeClr val="accent1"/>
                                  </a:solidFill>
                                  <a:latin typeface="Cambria Math" panose="02040503050406030204" pitchFamily="18" charset="0"/>
                                </a:rPr>
                                <m:t>tanh</m:t>
                              </m:r>
                            </m:fName>
                            <m:e>
                              <m:r>
                                <a:rPr lang="en-IN" sz="2800" i="1">
                                  <a:solidFill>
                                    <a:schemeClr val="accent1"/>
                                  </a:solidFill>
                                  <a:latin typeface="Cambria Math" panose="02040503050406030204" pitchFamily="18" charset="0"/>
                                </a:rPr>
                                <m:t>𝛾</m:t>
                              </m:r>
                            </m:e>
                          </m:func>
                          <m:r>
                            <a:rPr lang="en-IN" sz="2800" i="1">
                              <a:solidFill>
                                <a:schemeClr val="accent1"/>
                              </a:solidFill>
                              <a:latin typeface="Cambria Math" panose="02040503050406030204" pitchFamily="18" charset="0"/>
                            </a:rPr>
                            <m:t>𝑙</m:t>
                          </m:r>
                        </m:num>
                        <m:den>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0</m:t>
                              </m:r>
                            </m:sub>
                          </m:sSub>
                          <m:r>
                            <a:rPr lang="en-IN" sz="2800" i="1">
                              <a:solidFill>
                                <a:schemeClr val="accent1"/>
                              </a:solidFill>
                              <a:latin typeface="Cambria Math" panose="02040503050406030204" pitchFamily="18" charset="0"/>
                            </a:rPr>
                            <m:t>+</m:t>
                          </m:r>
                          <m:sSub>
                            <m:sSubPr>
                              <m:ctrlPr>
                                <a:rPr lang="en-IN" sz="2800" i="1">
                                  <a:solidFill>
                                    <a:schemeClr val="accent1"/>
                                  </a:solidFill>
                                  <a:latin typeface="Cambria Math" panose="02040503050406030204" pitchFamily="18" charset="0"/>
                                </a:rPr>
                              </m:ctrlPr>
                            </m:sSubPr>
                            <m:e>
                              <m:r>
                                <a:rPr lang="en-IN" sz="2800" i="1">
                                  <a:solidFill>
                                    <a:schemeClr val="accent1"/>
                                  </a:solidFill>
                                  <a:latin typeface="Cambria Math" panose="02040503050406030204" pitchFamily="18" charset="0"/>
                                </a:rPr>
                                <m:t>𝑍</m:t>
                              </m:r>
                            </m:e>
                            <m:sub>
                              <m:r>
                                <a:rPr lang="en-IN" sz="2800" i="1">
                                  <a:solidFill>
                                    <a:schemeClr val="accent1"/>
                                  </a:solidFill>
                                  <a:latin typeface="Cambria Math" panose="02040503050406030204" pitchFamily="18" charset="0"/>
                                </a:rPr>
                                <m:t>𝐿</m:t>
                              </m:r>
                            </m:sub>
                          </m:sSub>
                          <m:func>
                            <m:funcPr>
                              <m:ctrlPr>
                                <a:rPr lang="en-IN" sz="2800" i="1">
                                  <a:solidFill>
                                    <a:schemeClr val="accent1"/>
                                  </a:solidFill>
                                  <a:latin typeface="Cambria Math" panose="02040503050406030204" pitchFamily="18" charset="0"/>
                                </a:rPr>
                              </m:ctrlPr>
                            </m:funcPr>
                            <m:fName>
                              <m:r>
                                <m:rPr>
                                  <m:sty m:val="p"/>
                                </m:rPr>
                                <a:rPr lang="en-IN" sz="2800" i="0">
                                  <a:solidFill>
                                    <a:schemeClr val="accent1"/>
                                  </a:solidFill>
                                  <a:latin typeface="Cambria Math" panose="02040503050406030204" pitchFamily="18" charset="0"/>
                                </a:rPr>
                                <m:t>tanh</m:t>
                              </m:r>
                            </m:fName>
                            <m:e>
                              <m:r>
                                <a:rPr lang="en-IN" sz="2800" i="1">
                                  <a:solidFill>
                                    <a:schemeClr val="accent1"/>
                                  </a:solidFill>
                                  <a:latin typeface="Cambria Math" panose="02040503050406030204" pitchFamily="18" charset="0"/>
                                </a:rPr>
                                <m:t>𝛾</m:t>
                              </m:r>
                            </m:e>
                          </m:func>
                          <m:r>
                            <a:rPr lang="en-IN" sz="2800" i="1">
                              <a:solidFill>
                                <a:schemeClr val="accent1"/>
                              </a:solidFill>
                              <a:latin typeface="Cambria Math" panose="02040503050406030204" pitchFamily="18" charset="0"/>
                            </a:rPr>
                            <m:t>𝑙</m:t>
                          </m:r>
                        </m:den>
                      </m:f>
                    </m:oMath>
                  </m:oMathPara>
                </a14:m>
                <a:endParaRPr lang="en-IN" sz="2800" dirty="0">
                  <a:solidFill>
                    <a:schemeClr val="accent1"/>
                  </a:solidFill>
                  <a:latin typeface="Calibri" panose="020F0502020204030204" pitchFamily="34" charset="0"/>
                  <a:cs typeface="Calibri" panose="020F0502020204030204" pitchFamily="34" charset="0"/>
                </a:endParaRPr>
              </a:p>
            </p:txBody>
          </p:sp>
        </mc:Choice>
        <mc:Fallback>
          <p:sp>
            <p:nvSpPr>
              <p:cNvPr id="4" name="Object 7">
                <a:extLst>
                  <a:ext uri="{FF2B5EF4-FFF2-40B4-BE49-F238E27FC236}">
                    <a16:creationId xmlns:a16="http://schemas.microsoft.com/office/drawing/2014/main" id="{20193C0E-63B1-9AAF-34C7-C738C06A2B1F}"/>
                  </a:ext>
                </a:extLst>
              </p:cNvPr>
              <p:cNvSpPr txBox="1">
                <a:spLocks noRot="1" noChangeAspect="1" noMove="1" noResize="1" noEditPoints="1" noAdjustHandles="1" noChangeArrowheads="1" noChangeShapeType="1" noTextEdit="1"/>
              </p:cNvSpPr>
              <p:nvPr/>
            </p:nvSpPr>
            <p:spPr bwMode="auto">
              <a:xfrm>
                <a:off x="186845" y="2151650"/>
                <a:ext cx="4232755" cy="1004888"/>
              </a:xfrm>
              <a:prstGeom prst="rect">
                <a:avLst/>
              </a:prstGeom>
              <a:blipFill>
                <a:blip r:embed="rId3"/>
                <a:stretch>
                  <a:fillRect/>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4DD41D-D5F5-3111-CADE-B0D0B83C8C27}"/>
                  </a:ext>
                </a:extLst>
              </p:cNvPr>
              <p:cNvSpPr txBox="1"/>
              <p:nvPr/>
            </p:nvSpPr>
            <p:spPr>
              <a:xfrm>
                <a:off x="1921973" y="3880306"/>
                <a:ext cx="5500077" cy="8613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50</m:t>
                      </m:r>
                      <m:f>
                        <m:fPr>
                          <m:ctrlPr>
                            <a:rPr lang="en-IN" sz="2400" i="1">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100</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r>
                            <a:rPr lang="en-US" sz="2400" b="0" i="1" smtClean="0">
                              <a:solidFill>
                                <a:schemeClr val="tx1"/>
                              </a:solidFill>
                              <a:latin typeface="Cambria Math" panose="02040503050406030204" pitchFamily="18" charset="0"/>
                            </a:rPr>
                            <m:t>50</m:t>
                          </m:r>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US" sz="2400" b="0" i="1" smtClean="0">
                                  <a:solidFill>
                                    <a:schemeClr val="tx1"/>
                                  </a:solidFill>
                                  <a:latin typeface="Cambria Math" panose="02040503050406030204" pitchFamily="18" charset="0"/>
                                </a:rPr>
                                <m:t>(18.85∗0.8)</m:t>
                              </m:r>
                            </m:e>
                          </m:func>
                        </m:num>
                        <m:den>
                          <m:r>
                            <a:rPr lang="en-US" sz="2400" b="0" i="1" smtClean="0">
                              <a:solidFill>
                                <a:schemeClr val="tx1"/>
                              </a:solidFill>
                              <a:latin typeface="Cambria Math" panose="02040503050406030204" pitchFamily="18" charset="0"/>
                            </a:rPr>
                            <m:t>50</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r>
                            <a:rPr lang="en-US" sz="2400" b="0" i="1" smtClean="0">
                              <a:solidFill>
                                <a:schemeClr val="tx1"/>
                              </a:solidFill>
                              <a:latin typeface="Cambria Math" panose="02040503050406030204" pitchFamily="18" charset="0"/>
                            </a:rPr>
                            <m:t>100</m:t>
                          </m:r>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US" sz="2400" b="0" i="1" smtClean="0">
                                  <a:solidFill>
                                    <a:schemeClr val="tx1"/>
                                  </a:solidFill>
                                  <a:latin typeface="Cambria Math" panose="02040503050406030204" pitchFamily="18" charset="0"/>
                                </a:rPr>
                                <m:t>(18.85</m:t>
                              </m:r>
                            </m:e>
                          </m:func>
                          <m:r>
                            <a:rPr lang="en-US" sz="2400" b="0" i="1" smtClean="0">
                              <a:solidFill>
                                <a:schemeClr val="tx1"/>
                              </a:solidFill>
                              <a:latin typeface="Cambria Math" panose="02040503050406030204" pitchFamily="18" charset="0"/>
                            </a:rPr>
                            <m:t>∗0.8)</m:t>
                          </m:r>
                        </m:den>
                      </m:f>
                    </m:oMath>
                  </m:oMathPara>
                </a14:m>
                <a:endParaRPr lang="en-IN" sz="1800" dirty="0">
                  <a:solidFill>
                    <a:schemeClr val="tx1"/>
                  </a:solidFill>
                  <a:latin typeface="Calibri" panose="020F0502020204030204" pitchFamily="34" charset="0"/>
                  <a:cs typeface="Calibri" panose="020F0502020204030204" pitchFamily="34" charset="0"/>
                </a:endParaRPr>
              </a:p>
            </p:txBody>
          </p:sp>
        </mc:Choice>
        <mc:Fallback>
          <p:sp>
            <p:nvSpPr>
              <p:cNvPr id="9" name="TextBox 8">
                <a:extLst>
                  <a:ext uri="{FF2B5EF4-FFF2-40B4-BE49-F238E27FC236}">
                    <a16:creationId xmlns:a16="http://schemas.microsoft.com/office/drawing/2014/main" id="{094DD41D-D5F5-3111-CADE-B0D0B83C8C27}"/>
                  </a:ext>
                </a:extLst>
              </p:cNvPr>
              <p:cNvSpPr txBox="1">
                <a:spLocks noRot="1" noChangeAspect="1" noMove="1" noResize="1" noEditPoints="1" noAdjustHandles="1" noChangeArrowheads="1" noChangeShapeType="1" noTextEdit="1"/>
              </p:cNvSpPr>
              <p:nvPr/>
            </p:nvSpPr>
            <p:spPr>
              <a:xfrm>
                <a:off x="1921973" y="3880306"/>
                <a:ext cx="5500077" cy="86132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8EC69F7-9847-18B3-A77A-EEED10C519BE}"/>
                  </a:ext>
                </a:extLst>
              </p:cNvPr>
              <p:cNvSpPr txBox="1"/>
              <p:nvPr/>
            </p:nvSpPr>
            <p:spPr>
              <a:xfrm>
                <a:off x="3415545" y="5066183"/>
                <a:ext cx="550007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49.1+</m:t>
                      </m:r>
                      <m:r>
                        <a:rPr lang="en-US" sz="2400" b="0" i="1" smtClean="0">
                          <a:solidFill>
                            <a:schemeClr val="tx1"/>
                          </a:solidFill>
                          <a:latin typeface="Cambria Math" panose="02040503050406030204" pitchFamily="18" charset="0"/>
                        </a:rPr>
                        <m:t>𝑗</m:t>
                      </m:r>
                      <m:r>
                        <a:rPr lang="en-US" sz="2400" b="0" i="1" smtClean="0">
                          <a:solidFill>
                            <a:schemeClr val="tx1"/>
                          </a:solidFill>
                          <a:latin typeface="Cambria Math" panose="02040503050406030204" pitchFamily="18" charset="0"/>
                        </a:rPr>
                        <m:t>35 Ω</m:t>
                      </m:r>
                    </m:oMath>
                  </m:oMathPara>
                </a14:m>
                <a:endParaRPr lang="en-IN" sz="1800" dirty="0">
                  <a:solidFill>
                    <a:schemeClr val="tx1"/>
                  </a:solidFill>
                  <a:latin typeface="Calibri" panose="020F0502020204030204" pitchFamily="34" charset="0"/>
                  <a:cs typeface="Calibri" panose="020F0502020204030204" pitchFamily="34" charset="0"/>
                </a:endParaRPr>
              </a:p>
            </p:txBody>
          </p:sp>
        </mc:Choice>
        <mc:Fallback>
          <p:sp>
            <p:nvSpPr>
              <p:cNvPr id="10" name="TextBox 9">
                <a:extLst>
                  <a:ext uri="{FF2B5EF4-FFF2-40B4-BE49-F238E27FC236}">
                    <a16:creationId xmlns:a16="http://schemas.microsoft.com/office/drawing/2014/main" id="{48EC69F7-9847-18B3-A77A-EEED10C519BE}"/>
                  </a:ext>
                </a:extLst>
              </p:cNvPr>
              <p:cNvSpPr txBox="1">
                <a:spLocks noRot="1" noChangeAspect="1" noMove="1" noResize="1" noEditPoints="1" noAdjustHandles="1" noChangeArrowheads="1" noChangeShapeType="1" noTextEdit="1"/>
              </p:cNvSpPr>
              <p:nvPr/>
            </p:nvSpPr>
            <p:spPr>
              <a:xfrm>
                <a:off x="3415545" y="5066183"/>
                <a:ext cx="5500077" cy="461665"/>
              </a:xfrm>
              <a:prstGeom prst="rect">
                <a:avLst/>
              </a:prstGeom>
              <a:blipFill>
                <a:blip r:embed="rId5"/>
                <a:stretch>
                  <a:fillRect l="-221" b="-1842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96EB847-B83A-4558-5A6F-88B375DB0316}"/>
                  </a:ext>
                </a:extLst>
              </p:cNvPr>
              <p:cNvSpPr txBox="1"/>
              <p:nvPr/>
            </p:nvSpPr>
            <p:spPr>
              <a:xfrm>
                <a:off x="3415544" y="5599536"/>
                <a:ext cx="5500077"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60.3 ∠ 35.5</m:t>
                      </m:r>
                      <m:r>
                        <a:rPr lang="en-US" sz="2400" b="0" i="1" baseline="30000" smtClean="0">
                          <a:solidFill>
                            <a:schemeClr val="tx1"/>
                          </a:solidFill>
                          <a:latin typeface="Cambria Math" panose="02040503050406030204" pitchFamily="18" charset="0"/>
                        </a:rPr>
                        <m:t>𝑜</m:t>
                      </m:r>
                    </m:oMath>
                  </m:oMathPara>
                </a14:m>
                <a:endParaRPr lang="en-IN" sz="1800" baseline="30000" dirty="0">
                  <a:solidFill>
                    <a:schemeClr val="tx1"/>
                  </a:solidFill>
                  <a:latin typeface="Calibri" panose="020F0502020204030204" pitchFamily="34" charset="0"/>
                  <a:cs typeface="Calibri" panose="020F0502020204030204" pitchFamily="34" charset="0"/>
                </a:endParaRPr>
              </a:p>
            </p:txBody>
          </p:sp>
        </mc:Choice>
        <mc:Fallback>
          <p:sp>
            <p:nvSpPr>
              <p:cNvPr id="11" name="TextBox 10">
                <a:extLst>
                  <a:ext uri="{FF2B5EF4-FFF2-40B4-BE49-F238E27FC236}">
                    <a16:creationId xmlns:a16="http://schemas.microsoft.com/office/drawing/2014/main" id="{C96EB847-B83A-4558-5A6F-88B375DB0316}"/>
                  </a:ext>
                </a:extLst>
              </p:cNvPr>
              <p:cNvSpPr txBox="1">
                <a:spLocks noRot="1" noChangeAspect="1" noMove="1" noResize="1" noEditPoints="1" noAdjustHandles="1" noChangeArrowheads="1" noChangeShapeType="1" noTextEdit="1"/>
              </p:cNvSpPr>
              <p:nvPr/>
            </p:nvSpPr>
            <p:spPr>
              <a:xfrm>
                <a:off x="3415544" y="5599536"/>
                <a:ext cx="5500077" cy="453137"/>
              </a:xfrm>
              <a:prstGeom prst="rect">
                <a:avLst/>
              </a:prstGeom>
              <a:blipFill>
                <a:blip r:embed="rId6"/>
                <a:stretch>
                  <a:fillRect l="-221" b="-5405"/>
                </a:stretch>
              </a:blipFill>
            </p:spPr>
            <p:txBody>
              <a:bodyPr/>
              <a:lstStyle/>
              <a:p>
                <a:r>
                  <a:rPr lang="en-IN">
                    <a:noFill/>
                  </a:rPr>
                  <a:t> </a:t>
                </a:r>
              </a:p>
            </p:txBody>
          </p:sp>
        </mc:Fallback>
      </mc:AlternateContent>
      <p:grpSp>
        <p:nvGrpSpPr>
          <p:cNvPr id="13" name="Group 12">
            <a:extLst>
              <a:ext uri="{FF2B5EF4-FFF2-40B4-BE49-F238E27FC236}">
                <a16:creationId xmlns:a16="http://schemas.microsoft.com/office/drawing/2014/main" id="{9C00149C-A6DC-B298-D4B3-25C0116F3B0E}"/>
              </a:ext>
            </a:extLst>
          </p:cNvPr>
          <p:cNvGrpSpPr/>
          <p:nvPr/>
        </p:nvGrpSpPr>
        <p:grpSpPr>
          <a:xfrm>
            <a:off x="4114800" y="1585633"/>
            <a:ext cx="4904612" cy="1570905"/>
            <a:chOff x="4239388" y="1585633"/>
            <a:chExt cx="4904612" cy="1570905"/>
          </a:xfrm>
        </p:grpSpPr>
        <mc:AlternateContent xmlns:mc="http://schemas.openxmlformats.org/markup-compatibility/2006">
          <mc:Choice xmlns:a14="http://schemas.microsoft.com/office/drawing/2010/main" Requires="a14">
            <p:sp>
              <p:nvSpPr>
                <p:cNvPr id="2" name="Object 4">
                  <a:extLst>
                    <a:ext uri="{FF2B5EF4-FFF2-40B4-BE49-F238E27FC236}">
                      <a16:creationId xmlns:a16="http://schemas.microsoft.com/office/drawing/2014/main" id="{5AF0CED6-775C-E608-94E4-1C83689CF65E}"/>
                    </a:ext>
                  </a:extLst>
                </p:cNvPr>
                <p:cNvSpPr txBox="1"/>
                <p:nvPr/>
              </p:nvSpPr>
              <p:spPr bwMode="auto">
                <a:xfrm>
                  <a:off x="5181600" y="2130328"/>
                  <a:ext cx="3962400" cy="1026210"/>
                </a:xfrm>
                <a:prstGeom prst="rect">
                  <a:avLst/>
                </a:prstGeom>
                <a:ln/>
              </p:spPr>
              <p:style>
                <a:lnRef idx="2">
                  <a:schemeClr val="dk1"/>
                </a:lnRef>
                <a:fillRef idx="1">
                  <a:schemeClr val="lt1"/>
                </a:fillRef>
                <a:effectRef idx="0">
                  <a:schemeClr val="dk1"/>
                </a:effectRef>
                <a:fontRef idx="minor">
                  <a:schemeClr val="dk1"/>
                </a:fontRef>
              </p:style>
              <p:txBody>
                <a:bodyPr>
                  <a:no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𝑖𝑛</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f>
                          <m:fPr>
                            <m:ctrlPr>
                              <a:rPr lang="en-IN" sz="2800" i="1">
                                <a:solidFill>
                                  <a:schemeClr val="tx1"/>
                                </a:solidFill>
                                <a:latin typeface="Cambria Math" panose="02040503050406030204" pitchFamily="18" charset="0"/>
                              </a:rPr>
                            </m:ctrlPr>
                          </m:fPr>
                          <m:num>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𝑗</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m:t>
                                </m:r>
                              </m:fName>
                              <m:e>
                                <m:r>
                                  <a:rPr lang="en-IN" sz="2800" i="1">
                                    <a:solidFill>
                                      <a:schemeClr val="tx1"/>
                                    </a:solidFill>
                                    <a:latin typeface="Cambria Math" panose="02040503050406030204" pitchFamily="18" charset="0"/>
                                  </a:rPr>
                                  <m:t>𝛽</m:t>
                                </m:r>
                              </m:e>
                            </m:func>
                            <m:r>
                              <a:rPr lang="en-IN" sz="2800" i="1">
                                <a:solidFill>
                                  <a:schemeClr val="tx1"/>
                                </a:solidFill>
                                <a:latin typeface="Cambria Math" panose="02040503050406030204" pitchFamily="18" charset="0"/>
                              </a:rPr>
                              <m:t>𝑙</m:t>
                            </m:r>
                          </m:num>
                          <m:den>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𝑗</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m:t>
                                </m:r>
                              </m:fName>
                              <m:e>
                                <m:r>
                                  <a:rPr lang="en-IN" sz="2800" i="1">
                                    <a:solidFill>
                                      <a:schemeClr val="tx1"/>
                                    </a:solidFill>
                                    <a:latin typeface="Cambria Math" panose="02040503050406030204" pitchFamily="18" charset="0"/>
                                  </a:rPr>
                                  <m:t>𝛽</m:t>
                                </m:r>
                              </m:e>
                            </m:func>
                            <m:r>
                              <a:rPr lang="en-IN" sz="2800" i="1">
                                <a:solidFill>
                                  <a:schemeClr val="tx1"/>
                                </a:solidFill>
                                <a:latin typeface="Cambria Math" panose="02040503050406030204" pitchFamily="18" charset="0"/>
                              </a:rPr>
                              <m:t>𝑙</m:t>
                            </m:r>
                          </m:den>
                        </m:f>
                      </m:oMath>
                    </m:oMathPara>
                  </a14:m>
                  <a:endParaRPr lang="en-IN" sz="2800" dirty="0">
                    <a:solidFill>
                      <a:schemeClr val="tx1"/>
                    </a:solidFill>
                    <a:latin typeface="Calibri" panose="020F0502020204030204" pitchFamily="34" charset="0"/>
                    <a:cs typeface="Calibri" panose="020F0502020204030204" pitchFamily="34" charset="0"/>
                  </a:endParaRPr>
                </a:p>
              </p:txBody>
            </p:sp>
          </mc:Choice>
          <mc:Fallback>
            <p:sp>
              <p:nvSpPr>
                <p:cNvPr id="2" name="Object 4">
                  <a:extLst>
                    <a:ext uri="{FF2B5EF4-FFF2-40B4-BE49-F238E27FC236}">
                      <a16:creationId xmlns:a16="http://schemas.microsoft.com/office/drawing/2014/main" id="{5AF0CED6-775C-E608-94E4-1C83689CF65E}"/>
                    </a:ext>
                  </a:extLst>
                </p:cNvPr>
                <p:cNvSpPr txBox="1">
                  <a:spLocks noRot="1" noChangeAspect="1" noMove="1" noResize="1" noEditPoints="1" noAdjustHandles="1" noChangeArrowheads="1" noChangeShapeType="1" noTextEdit="1"/>
                </p:cNvSpPr>
                <p:nvPr/>
              </p:nvSpPr>
              <p:spPr bwMode="auto">
                <a:xfrm>
                  <a:off x="5181600" y="2130328"/>
                  <a:ext cx="3962400" cy="1026210"/>
                </a:xfrm>
                <a:prstGeom prst="rect">
                  <a:avLst/>
                </a:prstGeom>
                <a:blipFill>
                  <a:blip r:embed="rId7"/>
                  <a:stretch>
                    <a:fillRect/>
                  </a:stretch>
                </a:blipFill>
                <a:ln/>
              </p:spPr>
              <p:txBody>
                <a:bodyPr/>
                <a:lstStyle/>
                <a:p>
                  <a:r>
                    <a:rPr lang="en-IN">
                      <a:noFill/>
                    </a:rPr>
                    <a:t> </a:t>
                  </a:r>
                </a:p>
              </p:txBody>
            </p:sp>
          </mc:Fallback>
        </mc:AlternateContent>
        <p:sp>
          <p:nvSpPr>
            <p:cNvPr id="7" name="AutoShape 10">
              <a:extLst>
                <a:ext uri="{FF2B5EF4-FFF2-40B4-BE49-F238E27FC236}">
                  <a16:creationId xmlns:a16="http://schemas.microsoft.com/office/drawing/2014/main" id="{DC892CC2-4D9C-4AB6-653B-968F56909C4E}"/>
                </a:ext>
              </a:extLst>
            </p:cNvPr>
            <p:cNvSpPr>
              <a:spLocks noChangeArrowheads="1"/>
            </p:cNvSpPr>
            <p:nvPr/>
          </p:nvSpPr>
          <p:spPr bwMode="auto">
            <a:xfrm>
              <a:off x="4419600" y="2491033"/>
              <a:ext cx="762000" cy="304800"/>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IN" altLang="en-US"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20455EE-3DFE-B278-C7B1-51FE459298B6}"/>
                </a:ext>
              </a:extLst>
            </p:cNvPr>
            <p:cNvSpPr txBox="1"/>
            <p:nvPr/>
          </p:nvSpPr>
          <p:spPr>
            <a:xfrm>
              <a:off x="4239388" y="1585633"/>
              <a:ext cx="112242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lossless</a:t>
              </a:r>
              <a:endParaRPr lang="en-IN"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60611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36CED1-DC5C-FB61-F8FA-3621075AC945}"/>
              </a:ext>
            </a:extLst>
          </p:cNvPr>
          <p:cNvSpPr txBox="1"/>
          <p:nvPr/>
        </p:nvSpPr>
        <p:spPr>
          <a:xfrm>
            <a:off x="425303" y="1524001"/>
            <a:ext cx="7467600" cy="2677656"/>
          </a:xfrm>
          <a:prstGeom prst="rect">
            <a:avLst/>
          </a:prstGeom>
          <a:noFill/>
        </p:spPr>
        <p:txBody>
          <a:bodyPr wrap="square">
            <a:spAutoFit/>
          </a:bodyPr>
          <a:lstStyle/>
          <a:p>
            <a:pPr marL="514350" indent="-514350" algn="just">
              <a:buFont typeface="+mj-lt"/>
              <a:buAutoNum type="arabicPeriod"/>
            </a:pPr>
            <a:r>
              <a:rPr lang="en-US" sz="2800" dirty="0"/>
              <a:t>Transmission lines fundamentals</a:t>
            </a:r>
          </a:p>
          <a:p>
            <a:pPr marL="514350" indent="-514350" algn="just">
              <a:buFont typeface="+mj-lt"/>
              <a:buAutoNum type="arabicPeriod"/>
            </a:pPr>
            <a:r>
              <a:rPr lang="en-US" sz="2800" dirty="0"/>
              <a:t>Smith Charts </a:t>
            </a:r>
          </a:p>
          <a:p>
            <a:pPr marL="514350" indent="-514350" algn="just">
              <a:buFont typeface="+mj-lt"/>
              <a:buAutoNum type="arabicPeriod"/>
            </a:pPr>
            <a:r>
              <a:rPr lang="en-US" sz="2800" dirty="0"/>
              <a:t>Impedance matching </a:t>
            </a:r>
          </a:p>
          <a:p>
            <a:pPr marL="514350" indent="-514350" algn="just">
              <a:buFont typeface="+mj-lt"/>
              <a:buAutoNum type="arabicPeriod"/>
            </a:pPr>
            <a:r>
              <a:rPr lang="en-US" sz="2800" dirty="0"/>
              <a:t>Waveguides</a:t>
            </a:r>
          </a:p>
          <a:p>
            <a:pPr marL="514350" indent="-514350" algn="just">
              <a:buFont typeface="+mj-lt"/>
              <a:buAutoNum type="arabicPeriod"/>
            </a:pPr>
            <a:r>
              <a:rPr lang="en-US" sz="2800" dirty="0"/>
              <a:t>Antennas</a:t>
            </a:r>
          </a:p>
          <a:p>
            <a:pPr marL="514350" indent="-514350" algn="just">
              <a:buFont typeface="+mj-lt"/>
              <a:buAutoNum type="arabicPeriod"/>
            </a:pPr>
            <a:r>
              <a:rPr lang="en-US" sz="2800" dirty="0"/>
              <a:t>Electric Machines  </a:t>
            </a:r>
          </a:p>
        </p:txBody>
      </p:sp>
      <p:sp>
        <p:nvSpPr>
          <p:cNvPr id="6" name="Title 1">
            <a:extLst>
              <a:ext uri="{FF2B5EF4-FFF2-40B4-BE49-F238E27FC236}">
                <a16:creationId xmlns:a16="http://schemas.microsoft.com/office/drawing/2014/main" id="{256F6FCB-1C2E-A104-EE55-205FACA851B0}"/>
              </a:ext>
            </a:extLst>
          </p:cNvPr>
          <p:cNvSpPr txBox="1">
            <a:spLocks/>
          </p:cNvSpPr>
          <p:nvPr/>
        </p:nvSpPr>
        <p:spPr>
          <a:xfrm>
            <a:off x="152400" y="4699827"/>
            <a:ext cx="10515600" cy="4572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Books</a:t>
            </a:r>
          </a:p>
        </p:txBody>
      </p:sp>
      <p:sp>
        <p:nvSpPr>
          <p:cNvPr id="7" name="Content Placeholder 2">
            <a:extLst>
              <a:ext uri="{FF2B5EF4-FFF2-40B4-BE49-F238E27FC236}">
                <a16:creationId xmlns:a16="http://schemas.microsoft.com/office/drawing/2014/main" id="{2E86B7AC-413D-DA4B-F791-B2C42CF9AF88}"/>
              </a:ext>
            </a:extLst>
          </p:cNvPr>
          <p:cNvSpPr txBox="1">
            <a:spLocks/>
          </p:cNvSpPr>
          <p:nvPr/>
        </p:nvSpPr>
        <p:spPr>
          <a:xfrm>
            <a:off x="159488" y="5323603"/>
            <a:ext cx="10515600" cy="990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i="1" dirty="0">
                <a:solidFill>
                  <a:srgbClr val="222222"/>
                </a:solidFill>
                <a:effectLst/>
                <a:latin typeface="Arial" panose="020B0604020202020204" pitchFamily="34" charset="0"/>
              </a:rPr>
              <a:t>Field and wave electromagnetics</a:t>
            </a:r>
            <a:r>
              <a:rPr lang="en-US" b="0" i="0" dirty="0">
                <a:solidFill>
                  <a:srgbClr val="222222"/>
                </a:solidFill>
                <a:effectLst/>
                <a:latin typeface="Arial" panose="020B0604020202020204" pitchFamily="34" charset="0"/>
              </a:rPr>
              <a:t>. Cheng, David K. 2</a:t>
            </a:r>
            <a:r>
              <a:rPr lang="en-US" b="0" i="0" baseline="30000" dirty="0">
                <a:solidFill>
                  <a:srgbClr val="222222"/>
                </a:solidFill>
                <a:effectLst/>
                <a:latin typeface="Arial" panose="020B0604020202020204" pitchFamily="34" charset="0"/>
              </a:rPr>
              <a:t>nd</a:t>
            </a:r>
            <a:r>
              <a:rPr lang="en-US" b="0" i="0" dirty="0">
                <a:solidFill>
                  <a:srgbClr val="222222"/>
                </a:solidFill>
                <a:effectLst/>
                <a:latin typeface="Arial" panose="020B0604020202020204" pitchFamily="34" charset="0"/>
              </a:rPr>
              <a:t> Ed. </a:t>
            </a:r>
            <a:r>
              <a:rPr lang="en-US" dirty="0"/>
              <a:t>Engineering</a:t>
            </a:r>
          </a:p>
          <a:p>
            <a:r>
              <a:rPr lang="en-US" dirty="0"/>
              <a:t>Electromagnetics – William </a:t>
            </a:r>
            <a:r>
              <a:rPr lang="en-US" dirty="0" err="1"/>
              <a:t>Hayt</a:t>
            </a:r>
            <a:r>
              <a:rPr lang="en-US" dirty="0"/>
              <a:t>, John Buck – 8 ed – McGraw Hill</a:t>
            </a:r>
          </a:p>
          <a:p>
            <a:r>
              <a:rPr lang="en-US" dirty="0"/>
              <a:t>Electromagnetics – with Applications – 5 ed – Kraus/</a:t>
            </a:r>
            <a:r>
              <a:rPr lang="en-US" dirty="0" err="1"/>
              <a:t>Fleisch</a:t>
            </a:r>
            <a:r>
              <a:rPr lang="en-US" dirty="0"/>
              <a:t> – McGraw Hill</a:t>
            </a:r>
          </a:p>
        </p:txBody>
      </p:sp>
      <p:sp>
        <p:nvSpPr>
          <p:cNvPr id="8" name="Title 1">
            <a:extLst>
              <a:ext uri="{FF2B5EF4-FFF2-40B4-BE49-F238E27FC236}">
                <a16:creationId xmlns:a16="http://schemas.microsoft.com/office/drawing/2014/main" id="{1ED4D4B0-79B7-E27D-7544-2678FD7F172B}"/>
              </a:ext>
            </a:extLst>
          </p:cNvPr>
          <p:cNvSpPr txBox="1">
            <a:spLocks/>
          </p:cNvSpPr>
          <p:nvPr/>
        </p:nvSpPr>
        <p:spPr>
          <a:xfrm>
            <a:off x="428847" y="543797"/>
            <a:ext cx="7886700" cy="98020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dirty="0"/>
              <a:t>Topics we will study </a:t>
            </a:r>
            <a:endParaRPr lang="en-IN" sz="3600" dirty="0"/>
          </a:p>
        </p:txBody>
      </p:sp>
    </p:spTree>
    <p:extLst>
      <p:ext uri="{BB962C8B-B14F-4D97-AF65-F5344CB8AC3E}">
        <p14:creationId xmlns:p14="http://schemas.microsoft.com/office/powerpoint/2010/main" val="2915983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8541-33A5-48CE-04C7-F761BF93E289}"/>
              </a:ext>
            </a:extLst>
          </p:cNvPr>
          <p:cNvSpPr>
            <a:spLocks noGrp="1"/>
          </p:cNvSpPr>
          <p:nvPr>
            <p:ph type="title"/>
          </p:nvPr>
        </p:nvSpPr>
        <p:spPr>
          <a:xfrm>
            <a:off x="228600" y="-21265"/>
            <a:ext cx="7886700" cy="1325563"/>
          </a:xfrm>
        </p:spPr>
        <p:txBody>
          <a:bodyPr/>
          <a:lstStyle/>
          <a:p>
            <a:r>
              <a:rPr lang="en-US" dirty="0">
                <a:solidFill>
                  <a:schemeClr val="accent1"/>
                </a:solidFill>
              </a:rPr>
              <a:t>Transmission line as circuit elements</a:t>
            </a:r>
            <a:endParaRPr lang="en-IN" dirty="0">
              <a:solidFill>
                <a:schemeClr val="accent1"/>
              </a:solidFill>
            </a:endParaRPr>
          </a:p>
        </p:txBody>
      </p:sp>
      <p:sp>
        <p:nvSpPr>
          <p:cNvPr id="5" name="Content Placeholder 4">
            <a:extLst>
              <a:ext uri="{FF2B5EF4-FFF2-40B4-BE49-F238E27FC236}">
                <a16:creationId xmlns:a16="http://schemas.microsoft.com/office/drawing/2014/main" id="{49B4BCEB-9D24-9A82-AF49-A6969458922E}"/>
              </a:ext>
            </a:extLst>
          </p:cNvPr>
          <p:cNvSpPr>
            <a:spLocks noGrp="1"/>
          </p:cNvSpPr>
          <p:nvPr>
            <p:ph idx="1"/>
          </p:nvPr>
        </p:nvSpPr>
        <p:spPr>
          <a:xfrm>
            <a:off x="528085" y="1189640"/>
            <a:ext cx="8153400" cy="3657600"/>
          </a:xfrm>
        </p:spPr>
        <p:txBody>
          <a:bodyPr/>
          <a:lstStyle/>
          <a:p>
            <a:r>
              <a:rPr lang="en-US" dirty="0">
                <a:latin typeface="Calibri" panose="020F0502020204030204" pitchFamily="34" charset="0"/>
                <a:cs typeface="Calibri" panose="020F0502020204030204" pitchFamily="34" charset="0"/>
              </a:rPr>
              <a:t>TLs also find uses other than as transmission structure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high frequencies: 300 MHz and higher, lumped elements are difficult to handle due to stray fields.</a:t>
            </a:r>
          </a:p>
          <a:p>
            <a:endParaRPr lang="en-US"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At these frequencies, small sections of TLs can be used as reactive components in RF/microwave circuits. Often termed as stubs.</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Such assumption is valid for line length &lt; </a:t>
            </a:r>
            <a:r>
              <a:rPr lang="el-GR" dirty="0">
                <a:latin typeface="Calibri" panose="020F0502020204030204" pitchFamily="34" charset="0"/>
                <a:cs typeface="Calibri" panose="020F0502020204030204" pitchFamily="34" charset="0"/>
              </a:rPr>
              <a:t>λ</a:t>
            </a:r>
            <a:r>
              <a:rPr lang="en-US" dirty="0">
                <a:latin typeface="Calibri" panose="020F0502020204030204" pitchFamily="34" charset="0"/>
                <a:cs typeface="Calibri" panose="020F0502020204030204" pitchFamily="34" charset="0"/>
              </a:rPr>
              <a:t>/4</a:t>
            </a: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F47A93D-9D01-06A4-25BF-96E06A1B74CC}"/>
              </a:ext>
            </a:extLst>
          </p:cNvPr>
          <p:cNvSpPr txBox="1"/>
          <p:nvPr/>
        </p:nvSpPr>
        <p:spPr>
          <a:xfrm>
            <a:off x="1562501" y="6101780"/>
            <a:ext cx="236609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Open-ended stub</a:t>
            </a:r>
            <a:endParaRPr lang="en-IN" sz="2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2CA7FEC-5B5E-6DAB-D80B-A6FDBC09F6DA}"/>
              </a:ext>
            </a:extLst>
          </p:cNvPr>
          <p:cNvSpPr txBox="1"/>
          <p:nvPr/>
        </p:nvSpPr>
        <p:spPr>
          <a:xfrm>
            <a:off x="6116766" y="6056909"/>
            <a:ext cx="178407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Shorted stub</a:t>
            </a:r>
            <a:endParaRPr lang="en-IN" sz="2400" dirty="0">
              <a:latin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6428F86D-A574-27AB-CB74-45CB34E506AF}"/>
              </a:ext>
            </a:extLst>
          </p:cNvPr>
          <p:cNvGrpSpPr/>
          <p:nvPr/>
        </p:nvGrpSpPr>
        <p:grpSpPr>
          <a:xfrm>
            <a:off x="916173" y="4851251"/>
            <a:ext cx="3657600" cy="1061943"/>
            <a:chOff x="914400" y="4621654"/>
            <a:chExt cx="3657600" cy="1061943"/>
          </a:xfrm>
        </p:grpSpPr>
        <p:grpSp>
          <p:nvGrpSpPr>
            <p:cNvPr id="9" name="Group 8">
              <a:extLst>
                <a:ext uri="{FF2B5EF4-FFF2-40B4-BE49-F238E27FC236}">
                  <a16:creationId xmlns:a16="http://schemas.microsoft.com/office/drawing/2014/main" id="{EDE2E3D3-996F-6034-7BEF-AF9FADDCEC3D}"/>
                </a:ext>
              </a:extLst>
            </p:cNvPr>
            <p:cNvGrpSpPr/>
            <p:nvPr/>
          </p:nvGrpSpPr>
          <p:grpSpPr>
            <a:xfrm>
              <a:off x="914400" y="5172740"/>
              <a:ext cx="3657600" cy="510857"/>
              <a:chOff x="1371600" y="5029200"/>
              <a:chExt cx="3657600" cy="510857"/>
            </a:xfrm>
          </p:grpSpPr>
          <p:sp>
            <p:nvSpPr>
              <p:cNvPr id="7" name="Rectangle 6">
                <a:extLst>
                  <a:ext uri="{FF2B5EF4-FFF2-40B4-BE49-F238E27FC236}">
                    <a16:creationId xmlns:a16="http://schemas.microsoft.com/office/drawing/2014/main" id="{965E5CC4-D134-D3F0-88E8-4E6EAC07EA8D}"/>
                  </a:ext>
                </a:extLst>
              </p:cNvPr>
              <p:cNvSpPr/>
              <p:nvPr/>
            </p:nvSpPr>
            <p:spPr>
              <a:xfrm>
                <a:off x="1371600" y="5029200"/>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D5AD06C-CD1C-4761-5043-56D757E1351C}"/>
                  </a:ext>
                </a:extLst>
              </p:cNvPr>
              <p:cNvSpPr/>
              <p:nvPr/>
            </p:nvSpPr>
            <p:spPr>
              <a:xfrm>
                <a:off x="1371600" y="5494338"/>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23" name="Straight Arrow Connector 22">
              <a:extLst>
                <a:ext uri="{FF2B5EF4-FFF2-40B4-BE49-F238E27FC236}">
                  <a16:creationId xmlns:a16="http://schemas.microsoft.com/office/drawing/2014/main" id="{3696557C-391A-125A-E321-974568999AF5}"/>
                </a:ext>
              </a:extLst>
            </p:cNvPr>
            <p:cNvCxnSpPr/>
            <p:nvPr/>
          </p:nvCxnSpPr>
          <p:spPr>
            <a:xfrm>
              <a:off x="914400" y="5029200"/>
              <a:ext cx="36576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1015F4C-88A2-4429-19BC-1EA953CE7362}"/>
                </a:ext>
              </a:extLst>
            </p:cNvPr>
            <p:cNvSpPr txBox="1"/>
            <p:nvPr/>
          </p:nvSpPr>
          <p:spPr>
            <a:xfrm>
              <a:off x="2599634" y="4621654"/>
              <a:ext cx="25519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616B977-811E-C460-8F71-352EB9DCC065}"/>
                </a:ext>
              </a:extLst>
            </p:cNvPr>
            <p:cNvSpPr txBox="1"/>
            <p:nvPr/>
          </p:nvSpPr>
          <p:spPr>
            <a:xfrm>
              <a:off x="2526634" y="5154224"/>
              <a:ext cx="43313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a:t>
              </a:r>
              <a:r>
                <a:rPr lang="en-US" sz="2400" baseline="-25000" dirty="0">
                  <a:latin typeface="Calibri" panose="020F0502020204030204" pitchFamily="34" charset="0"/>
                  <a:cs typeface="Calibri" panose="020F0502020204030204" pitchFamily="34" charset="0"/>
                </a:rPr>
                <a:t>0</a:t>
              </a:r>
              <a:endParaRPr lang="en-IN" sz="2400" baseline="-25000" dirty="0">
                <a:latin typeface="Calibri" panose="020F0502020204030204" pitchFamily="34" charset="0"/>
                <a:cs typeface="Calibri" panose="020F0502020204030204" pitchFamily="34" charset="0"/>
              </a:endParaRPr>
            </a:p>
          </p:txBody>
        </p:sp>
      </p:grpSp>
      <p:grpSp>
        <p:nvGrpSpPr>
          <p:cNvPr id="30" name="Group 29">
            <a:extLst>
              <a:ext uri="{FF2B5EF4-FFF2-40B4-BE49-F238E27FC236}">
                <a16:creationId xmlns:a16="http://schemas.microsoft.com/office/drawing/2014/main" id="{BB319484-F9BB-68DA-52DD-54717C846EA5}"/>
              </a:ext>
            </a:extLst>
          </p:cNvPr>
          <p:cNvGrpSpPr/>
          <p:nvPr/>
        </p:nvGrpSpPr>
        <p:grpSpPr>
          <a:xfrm>
            <a:off x="5030973" y="4813570"/>
            <a:ext cx="3657600" cy="1105988"/>
            <a:chOff x="5029200" y="4583973"/>
            <a:chExt cx="3657600" cy="1105988"/>
          </a:xfrm>
        </p:grpSpPr>
        <p:grpSp>
          <p:nvGrpSpPr>
            <p:cNvPr id="17" name="Group 16">
              <a:extLst>
                <a:ext uri="{FF2B5EF4-FFF2-40B4-BE49-F238E27FC236}">
                  <a16:creationId xmlns:a16="http://schemas.microsoft.com/office/drawing/2014/main" id="{042DCD31-5CE5-DCA5-D866-200FD9C796C8}"/>
                </a:ext>
              </a:extLst>
            </p:cNvPr>
            <p:cNvGrpSpPr/>
            <p:nvPr/>
          </p:nvGrpSpPr>
          <p:grpSpPr>
            <a:xfrm>
              <a:off x="5029200" y="5179104"/>
              <a:ext cx="3657600" cy="510857"/>
              <a:chOff x="5029200" y="5179104"/>
              <a:chExt cx="3657600" cy="510857"/>
            </a:xfrm>
          </p:grpSpPr>
          <p:grpSp>
            <p:nvGrpSpPr>
              <p:cNvPr id="10" name="Group 9">
                <a:extLst>
                  <a:ext uri="{FF2B5EF4-FFF2-40B4-BE49-F238E27FC236}">
                    <a16:creationId xmlns:a16="http://schemas.microsoft.com/office/drawing/2014/main" id="{134294A9-A228-A994-936C-F04D45D0B09A}"/>
                  </a:ext>
                </a:extLst>
              </p:cNvPr>
              <p:cNvGrpSpPr/>
              <p:nvPr/>
            </p:nvGrpSpPr>
            <p:grpSpPr>
              <a:xfrm>
                <a:off x="5029200" y="5179104"/>
                <a:ext cx="3657600" cy="510857"/>
                <a:chOff x="1371600" y="5029200"/>
                <a:chExt cx="3657600" cy="510857"/>
              </a:xfrm>
            </p:grpSpPr>
            <p:sp>
              <p:nvSpPr>
                <p:cNvPr id="11" name="Rectangle 10">
                  <a:extLst>
                    <a:ext uri="{FF2B5EF4-FFF2-40B4-BE49-F238E27FC236}">
                      <a16:creationId xmlns:a16="http://schemas.microsoft.com/office/drawing/2014/main" id="{E6C1D7F0-3FEB-0F15-BBA5-9E660FC8F3AC}"/>
                    </a:ext>
                  </a:extLst>
                </p:cNvPr>
                <p:cNvSpPr/>
                <p:nvPr/>
              </p:nvSpPr>
              <p:spPr>
                <a:xfrm>
                  <a:off x="1371600" y="5029200"/>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624CA90-BBB7-C66A-2703-2C4F2B9CC33C}"/>
                    </a:ext>
                  </a:extLst>
                </p:cNvPr>
                <p:cNvSpPr/>
                <p:nvPr/>
              </p:nvSpPr>
              <p:spPr>
                <a:xfrm>
                  <a:off x="1371600" y="5494338"/>
                  <a:ext cx="36576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Rectangle 14">
                <a:extLst>
                  <a:ext uri="{FF2B5EF4-FFF2-40B4-BE49-F238E27FC236}">
                    <a16:creationId xmlns:a16="http://schemas.microsoft.com/office/drawing/2014/main" id="{636CC788-276A-EAF6-925F-405409F172E4}"/>
                  </a:ext>
                </a:extLst>
              </p:cNvPr>
              <p:cNvSpPr/>
              <p:nvPr/>
            </p:nvSpPr>
            <p:spPr>
              <a:xfrm rot="16200000">
                <a:off x="8400005" y="5386880"/>
                <a:ext cx="486759" cy="76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Arrow Connector 24">
              <a:extLst>
                <a:ext uri="{FF2B5EF4-FFF2-40B4-BE49-F238E27FC236}">
                  <a16:creationId xmlns:a16="http://schemas.microsoft.com/office/drawing/2014/main" id="{DFD32B9E-F3BB-DE8D-8A4F-5924AB2160CE}"/>
                </a:ext>
              </a:extLst>
            </p:cNvPr>
            <p:cNvCxnSpPr/>
            <p:nvPr/>
          </p:nvCxnSpPr>
          <p:spPr>
            <a:xfrm>
              <a:off x="5029200" y="4991519"/>
              <a:ext cx="36576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7BF01B5-42E7-8603-0EFC-F58E8DA24651}"/>
                </a:ext>
              </a:extLst>
            </p:cNvPr>
            <p:cNvSpPr txBox="1"/>
            <p:nvPr/>
          </p:nvSpPr>
          <p:spPr>
            <a:xfrm>
              <a:off x="6714434" y="4583973"/>
              <a:ext cx="25519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t>
              </a:r>
              <a:endParaRPr lang="en-IN" sz="24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FEEF2E7-D3BB-C180-4639-74D1019178D0}"/>
                </a:ext>
              </a:extLst>
            </p:cNvPr>
            <p:cNvSpPr txBox="1"/>
            <p:nvPr/>
          </p:nvSpPr>
          <p:spPr>
            <a:xfrm>
              <a:off x="6568778" y="5179104"/>
              <a:ext cx="43313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Z</a:t>
              </a:r>
              <a:r>
                <a:rPr lang="en-US" sz="2400" baseline="-25000" dirty="0">
                  <a:latin typeface="Calibri" panose="020F0502020204030204" pitchFamily="34" charset="0"/>
                  <a:cs typeface="Calibri" panose="020F0502020204030204" pitchFamily="34" charset="0"/>
                </a:rPr>
                <a:t>0</a:t>
              </a:r>
              <a:endParaRPr lang="en-IN" sz="2400" baseline="-25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12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4EBD-3E6D-EC73-2CB6-BD9F82912889}"/>
              </a:ext>
            </a:extLst>
          </p:cNvPr>
          <p:cNvSpPr>
            <a:spLocks noGrp="1"/>
          </p:cNvSpPr>
          <p:nvPr>
            <p:ph type="title"/>
          </p:nvPr>
        </p:nvSpPr>
        <p:spPr>
          <a:xfrm>
            <a:off x="628650" y="365127"/>
            <a:ext cx="7886700" cy="625474"/>
          </a:xfrm>
        </p:spPr>
        <p:txBody>
          <a:bodyPr/>
          <a:lstStyle/>
          <a:p>
            <a:r>
              <a:rPr lang="en-US" dirty="0"/>
              <a:t>Examples of TL stubs in circuits</a:t>
            </a:r>
            <a:endParaRPr lang="en-IN" dirty="0"/>
          </a:p>
        </p:txBody>
      </p:sp>
      <p:pic>
        <p:nvPicPr>
          <p:cNvPr id="4" name="Picture 3">
            <a:extLst>
              <a:ext uri="{FF2B5EF4-FFF2-40B4-BE49-F238E27FC236}">
                <a16:creationId xmlns:a16="http://schemas.microsoft.com/office/drawing/2014/main" id="{EDF299E8-8B25-E7A0-2BCD-94C35B1C6298}"/>
              </a:ext>
            </a:extLst>
          </p:cNvPr>
          <p:cNvPicPr>
            <a:picLocks noChangeAspect="1"/>
          </p:cNvPicPr>
          <p:nvPr/>
        </p:nvPicPr>
        <p:blipFill>
          <a:blip r:embed="rId3"/>
          <a:stretch>
            <a:fillRect/>
          </a:stretch>
        </p:blipFill>
        <p:spPr>
          <a:xfrm>
            <a:off x="5833424" y="3960934"/>
            <a:ext cx="1710376" cy="1592256"/>
          </a:xfrm>
          <a:prstGeom prst="rect">
            <a:avLst/>
          </a:prstGeom>
        </p:spPr>
      </p:pic>
      <p:pic>
        <p:nvPicPr>
          <p:cNvPr id="8" name="Picture 7">
            <a:extLst>
              <a:ext uri="{FF2B5EF4-FFF2-40B4-BE49-F238E27FC236}">
                <a16:creationId xmlns:a16="http://schemas.microsoft.com/office/drawing/2014/main" id="{3A7084F8-F3DA-35C9-1D5C-B9CEC2C5E024}"/>
              </a:ext>
            </a:extLst>
          </p:cNvPr>
          <p:cNvPicPr>
            <a:picLocks noChangeAspect="1"/>
          </p:cNvPicPr>
          <p:nvPr/>
        </p:nvPicPr>
        <p:blipFill>
          <a:blip r:embed="rId4"/>
          <a:srcRect l="53659"/>
          <a:stretch/>
        </p:blipFill>
        <p:spPr>
          <a:xfrm>
            <a:off x="6115493" y="1495855"/>
            <a:ext cx="1447800" cy="2077593"/>
          </a:xfrm>
          <a:prstGeom prst="rect">
            <a:avLst/>
          </a:prstGeom>
        </p:spPr>
      </p:pic>
      <p:grpSp>
        <p:nvGrpSpPr>
          <p:cNvPr id="22" name="Group 21">
            <a:extLst>
              <a:ext uri="{FF2B5EF4-FFF2-40B4-BE49-F238E27FC236}">
                <a16:creationId xmlns:a16="http://schemas.microsoft.com/office/drawing/2014/main" id="{883CF952-B6E8-76C3-CD34-B73A32727A2E}"/>
              </a:ext>
            </a:extLst>
          </p:cNvPr>
          <p:cNvGrpSpPr/>
          <p:nvPr/>
        </p:nvGrpSpPr>
        <p:grpSpPr>
          <a:xfrm>
            <a:off x="635720" y="3777654"/>
            <a:ext cx="3174280" cy="1843888"/>
            <a:chOff x="635720" y="3777654"/>
            <a:chExt cx="3174280" cy="1843888"/>
          </a:xfrm>
        </p:grpSpPr>
        <p:sp>
          <p:nvSpPr>
            <p:cNvPr id="10" name="TextBox 9">
              <a:extLst>
                <a:ext uri="{FF2B5EF4-FFF2-40B4-BE49-F238E27FC236}">
                  <a16:creationId xmlns:a16="http://schemas.microsoft.com/office/drawing/2014/main" id="{D2C7A2F8-9F06-1B84-7B07-9FFEE014D5F9}"/>
                </a:ext>
              </a:extLst>
            </p:cNvPr>
            <p:cNvSpPr txBox="1"/>
            <p:nvPr/>
          </p:nvSpPr>
          <p:spPr>
            <a:xfrm>
              <a:off x="635720" y="4144214"/>
              <a:ext cx="3174280" cy="1477328"/>
            </a:xfrm>
            <a:prstGeom prst="rect">
              <a:avLst/>
            </a:prstGeom>
            <a:noFill/>
          </p:spPr>
          <p:txBody>
            <a:bodyPr wrap="square" rtlCol="0">
              <a:spAutoFit/>
            </a:bodyPr>
            <a:lstStyle/>
            <a:p>
              <a:r>
                <a:rPr lang="en-US" dirty="0"/>
                <a:t>Helps us to tune-in or tune out frequency bands</a:t>
              </a:r>
            </a:p>
            <a:p>
              <a:endParaRPr lang="en-US" dirty="0"/>
            </a:p>
            <a:p>
              <a:r>
                <a:rPr lang="en-US" dirty="0"/>
                <a:t>E.g. Harmonic rejection stubs:</a:t>
              </a:r>
            </a:p>
            <a:p>
              <a:r>
                <a:rPr lang="en-US" dirty="0"/>
                <a:t>If OC at f, SC at 2f (filters out)</a:t>
              </a:r>
              <a:endParaRPr lang="en-IN" dirty="0"/>
            </a:p>
          </p:txBody>
        </p:sp>
        <p:cxnSp>
          <p:nvCxnSpPr>
            <p:cNvPr id="12" name="Straight Arrow Connector 11">
              <a:extLst>
                <a:ext uri="{FF2B5EF4-FFF2-40B4-BE49-F238E27FC236}">
                  <a16:creationId xmlns:a16="http://schemas.microsoft.com/office/drawing/2014/main" id="{D74F019F-AE4A-5193-FD69-353151F1F76B}"/>
                </a:ext>
              </a:extLst>
            </p:cNvPr>
            <p:cNvCxnSpPr/>
            <p:nvPr/>
          </p:nvCxnSpPr>
          <p:spPr>
            <a:xfrm flipH="1">
              <a:off x="1910991" y="3777654"/>
              <a:ext cx="762000" cy="366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3AF14817-E959-C635-4E90-59D50D7BA724}"/>
              </a:ext>
            </a:extLst>
          </p:cNvPr>
          <p:cNvSpPr txBox="1"/>
          <p:nvPr/>
        </p:nvSpPr>
        <p:spPr>
          <a:xfrm>
            <a:off x="5486400" y="5553190"/>
            <a:ext cx="3174280" cy="646331"/>
          </a:xfrm>
          <a:prstGeom prst="rect">
            <a:avLst/>
          </a:prstGeom>
          <a:noFill/>
        </p:spPr>
        <p:txBody>
          <a:bodyPr wrap="square" rtlCol="0">
            <a:spAutoFit/>
          </a:bodyPr>
          <a:lstStyle/>
          <a:p>
            <a:r>
              <a:rPr lang="en-US" dirty="0"/>
              <a:t>Wideband applications use radial open-stubs </a:t>
            </a:r>
            <a:endParaRPr lang="en-IN" dirty="0"/>
          </a:p>
        </p:txBody>
      </p:sp>
      <p:grpSp>
        <p:nvGrpSpPr>
          <p:cNvPr id="21" name="Group 20">
            <a:extLst>
              <a:ext uri="{FF2B5EF4-FFF2-40B4-BE49-F238E27FC236}">
                <a16:creationId xmlns:a16="http://schemas.microsoft.com/office/drawing/2014/main" id="{01458A35-4201-E053-EA83-E4FA70B6CF3F}"/>
              </a:ext>
            </a:extLst>
          </p:cNvPr>
          <p:cNvGrpSpPr/>
          <p:nvPr/>
        </p:nvGrpSpPr>
        <p:grpSpPr>
          <a:xfrm>
            <a:off x="635720" y="1840630"/>
            <a:ext cx="4572000" cy="2191449"/>
            <a:chOff x="635720" y="1840630"/>
            <a:chExt cx="4572000" cy="2191449"/>
          </a:xfrm>
        </p:grpSpPr>
        <p:pic>
          <p:nvPicPr>
            <p:cNvPr id="6" name="Picture 5">
              <a:extLst>
                <a:ext uri="{FF2B5EF4-FFF2-40B4-BE49-F238E27FC236}">
                  <a16:creationId xmlns:a16="http://schemas.microsoft.com/office/drawing/2014/main" id="{EE5174E3-023D-9F27-9241-16506A36D708}"/>
                </a:ext>
              </a:extLst>
            </p:cNvPr>
            <p:cNvPicPr>
              <a:picLocks noChangeAspect="1"/>
            </p:cNvPicPr>
            <p:nvPr/>
          </p:nvPicPr>
          <p:blipFill>
            <a:blip r:embed="rId5"/>
            <a:stretch>
              <a:fillRect/>
            </a:stretch>
          </p:blipFill>
          <p:spPr>
            <a:xfrm>
              <a:off x="635720" y="1840630"/>
              <a:ext cx="4572000" cy="1796455"/>
            </a:xfrm>
            <a:prstGeom prst="rect">
              <a:avLst/>
            </a:prstGeom>
          </p:spPr>
        </p:pic>
        <p:sp>
          <p:nvSpPr>
            <p:cNvPr id="14" name="Flowchart: Merge 13">
              <a:extLst>
                <a:ext uri="{FF2B5EF4-FFF2-40B4-BE49-F238E27FC236}">
                  <a16:creationId xmlns:a16="http://schemas.microsoft.com/office/drawing/2014/main" id="{5FE3E8D7-1928-2B03-BB72-EBFC6E86A53B}"/>
                </a:ext>
              </a:extLst>
            </p:cNvPr>
            <p:cNvSpPr/>
            <p:nvPr/>
          </p:nvSpPr>
          <p:spPr>
            <a:xfrm>
              <a:off x="2768240" y="3777655"/>
              <a:ext cx="381000" cy="183279"/>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3410D1AA-0F6C-8E5B-FBC7-2BD40C6DD27D}"/>
                </a:ext>
              </a:extLst>
            </p:cNvPr>
            <p:cNvCxnSpPr>
              <a:cxnSpLocks/>
            </p:cNvCxnSpPr>
            <p:nvPr/>
          </p:nvCxnSpPr>
          <p:spPr>
            <a:xfrm>
              <a:off x="2958740" y="3577791"/>
              <a:ext cx="0" cy="232209"/>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40949D1-FC31-790C-ECCD-5B033239BCD6}"/>
                </a:ext>
              </a:extLst>
            </p:cNvPr>
            <p:cNvSpPr txBox="1"/>
            <p:nvPr/>
          </p:nvSpPr>
          <p:spPr>
            <a:xfrm>
              <a:off x="3149241" y="3662747"/>
              <a:ext cx="729988" cy="369332"/>
            </a:xfrm>
            <a:prstGeom prst="rect">
              <a:avLst/>
            </a:prstGeom>
            <a:noFill/>
          </p:spPr>
          <p:txBody>
            <a:bodyPr wrap="square" rtlCol="0">
              <a:spAutoFit/>
            </a:bodyPr>
            <a:lstStyle/>
            <a:p>
              <a:r>
                <a:rPr lang="en-US" dirty="0"/>
                <a:t>GND</a:t>
              </a:r>
              <a:endParaRPr lang="en-IN" dirty="0"/>
            </a:p>
          </p:txBody>
        </p:sp>
      </p:grpSp>
    </p:spTree>
    <p:extLst>
      <p:ext uri="{BB962C8B-B14F-4D97-AF65-F5344CB8AC3E}">
        <p14:creationId xmlns:p14="http://schemas.microsoft.com/office/powerpoint/2010/main" val="25423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E3169-5F3C-C8B7-F5F4-EB49F9AF7821}"/>
              </a:ext>
            </a:extLst>
          </p:cNvPr>
          <p:cNvPicPr>
            <a:picLocks noChangeAspect="1"/>
          </p:cNvPicPr>
          <p:nvPr/>
        </p:nvPicPr>
        <p:blipFill>
          <a:blip r:embed="rId2"/>
          <a:stretch>
            <a:fillRect/>
          </a:stretch>
        </p:blipFill>
        <p:spPr>
          <a:xfrm>
            <a:off x="2667000" y="1508125"/>
            <a:ext cx="6532769" cy="5268913"/>
          </a:xfrm>
          <a:prstGeom prst="rect">
            <a:avLst/>
          </a:prstGeom>
        </p:spPr>
      </p:pic>
      <mc:AlternateContent xmlns:mc="http://schemas.openxmlformats.org/markup-compatibility/2006">
        <mc:Choice xmlns:a14="http://schemas.microsoft.com/office/drawing/2010/main" Requires="a14">
          <p:sp>
            <p:nvSpPr>
              <p:cNvPr id="36866" name="Object 4">
                <a:extLst>
                  <a:ext uri="{FF2B5EF4-FFF2-40B4-BE49-F238E27FC236}">
                    <a16:creationId xmlns:a16="http://schemas.microsoft.com/office/drawing/2014/main" id="{05BEEFD3-BE6B-48F2-69D8-2610DF338648}"/>
                  </a:ext>
                </a:extLst>
              </p:cNvPr>
              <p:cNvSpPr txBox="1"/>
              <p:nvPr/>
            </p:nvSpPr>
            <p:spPr bwMode="auto">
              <a:xfrm>
                <a:off x="4923835" y="547702"/>
                <a:ext cx="3460750" cy="1004888"/>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num>
                        <m:den>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den>
                      </m:f>
                    </m:oMath>
                  </m:oMathPara>
                </a14:m>
                <a:endParaRPr lang="en-IN" sz="2400" dirty="0">
                  <a:solidFill>
                    <a:schemeClr val="tx1"/>
                  </a:solidFill>
                </a:endParaRPr>
              </a:p>
            </p:txBody>
          </p:sp>
        </mc:Choice>
        <mc:Fallback>
          <p:sp>
            <p:nvSpPr>
              <p:cNvPr id="36866" name="Object 4">
                <a:extLst>
                  <a:ext uri="{FF2B5EF4-FFF2-40B4-BE49-F238E27FC236}">
                    <a16:creationId xmlns:a16="http://schemas.microsoft.com/office/drawing/2014/main" id="{05BEEFD3-BE6B-48F2-69D8-2610DF338648}"/>
                  </a:ext>
                </a:extLst>
              </p:cNvPr>
              <p:cNvSpPr txBox="1">
                <a:spLocks noRot="1" noChangeAspect="1" noMove="1" noResize="1" noEditPoints="1" noAdjustHandles="1" noChangeArrowheads="1" noChangeShapeType="1" noTextEdit="1"/>
              </p:cNvSpPr>
              <p:nvPr/>
            </p:nvSpPr>
            <p:spPr bwMode="auto">
              <a:xfrm>
                <a:off x="4923835" y="547702"/>
                <a:ext cx="3460750" cy="1004888"/>
              </a:xfrm>
              <a:prstGeom prst="rect">
                <a:avLst/>
              </a:prstGeom>
              <a:blipFill>
                <a:blip r:embed="rId3"/>
                <a:stretch>
                  <a:fillRect/>
                </a:stretch>
              </a:blipFill>
              <a:ln/>
            </p:spPr>
            <p:txBody>
              <a:bodyPr/>
              <a:lstStyle/>
              <a:p>
                <a:r>
                  <a:rPr lang="en-IN">
                    <a:noFill/>
                  </a:rPr>
                  <a:t> </a:t>
                </a:r>
              </a:p>
            </p:txBody>
          </p:sp>
        </mc:Fallback>
      </mc:AlternateContent>
      <p:sp>
        <p:nvSpPr>
          <p:cNvPr id="36870" name="Text Box 5">
            <a:extLst>
              <a:ext uri="{FF2B5EF4-FFF2-40B4-BE49-F238E27FC236}">
                <a16:creationId xmlns:a16="http://schemas.microsoft.com/office/drawing/2014/main" id="{B3D3AC7F-53D3-D519-0AC3-58EB5DCDA6B5}"/>
              </a:ext>
            </a:extLst>
          </p:cNvPr>
          <p:cNvSpPr txBox="1">
            <a:spLocks noChangeArrowheads="1"/>
          </p:cNvSpPr>
          <p:nvPr/>
        </p:nvSpPr>
        <p:spPr bwMode="auto">
          <a:xfrm>
            <a:off x="38100" y="232430"/>
            <a:ext cx="434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sz="2800" dirty="0">
                <a:solidFill>
                  <a:srgbClr val="00B050"/>
                </a:solidFill>
                <a:latin typeface="Calibri" panose="020F0502020204030204" pitchFamily="34" charset="0"/>
                <a:cs typeface="Calibri" panose="020F0502020204030204" pitchFamily="34" charset="0"/>
              </a:rPr>
              <a:t>Case-1: Open Circuited TL</a:t>
            </a:r>
          </a:p>
        </p:txBody>
      </p:sp>
      <mc:AlternateContent xmlns:mc="http://schemas.openxmlformats.org/markup-compatibility/2006">
        <mc:Choice xmlns:a14="http://schemas.microsoft.com/office/drawing/2010/main" Requires="a14">
          <p:sp>
            <p:nvSpPr>
              <p:cNvPr id="36867" name="Object 6">
                <a:extLst>
                  <a:ext uri="{FF2B5EF4-FFF2-40B4-BE49-F238E27FC236}">
                    <a16:creationId xmlns:a16="http://schemas.microsoft.com/office/drawing/2014/main" id="{B1E40FE2-A0C9-B0B0-1652-4686DB212DF9}"/>
                  </a:ext>
                </a:extLst>
              </p:cNvPr>
              <p:cNvSpPr txBox="1"/>
              <p:nvPr/>
            </p:nvSpPr>
            <p:spPr bwMode="auto">
              <a:xfrm>
                <a:off x="3281068" y="868399"/>
                <a:ext cx="1371600" cy="5873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r>
                        <a:rPr lang="en-IN" sz="2800" i="1" smtClean="0">
                          <a:solidFill>
                            <a:schemeClr val="tx1"/>
                          </a:solidFill>
                          <a:latin typeface="Cambria Math" panose="02040503050406030204" pitchFamily="18" charset="0"/>
                        </a:rPr>
                        <m:t>→∞</m:t>
                      </m:r>
                    </m:oMath>
                  </m:oMathPara>
                </a14:m>
                <a:endParaRPr lang="en-IN" sz="2800" dirty="0"/>
              </a:p>
            </p:txBody>
          </p:sp>
        </mc:Choice>
        <mc:Fallback>
          <p:sp>
            <p:nvSpPr>
              <p:cNvPr id="36867" name="Object 6">
                <a:extLst>
                  <a:ext uri="{FF2B5EF4-FFF2-40B4-BE49-F238E27FC236}">
                    <a16:creationId xmlns:a16="http://schemas.microsoft.com/office/drawing/2014/main" id="{B1E40FE2-A0C9-B0B0-1652-4686DB212DF9}"/>
                  </a:ext>
                </a:extLst>
              </p:cNvPr>
              <p:cNvSpPr txBox="1">
                <a:spLocks noRot="1" noChangeAspect="1" noMove="1" noResize="1" noEditPoints="1" noAdjustHandles="1" noChangeArrowheads="1" noChangeShapeType="1" noTextEdit="1"/>
              </p:cNvSpPr>
              <p:nvPr/>
            </p:nvSpPr>
            <p:spPr bwMode="auto">
              <a:xfrm>
                <a:off x="3281068" y="868399"/>
                <a:ext cx="1371600" cy="587375"/>
              </a:xfrm>
              <a:prstGeom prst="rect">
                <a:avLst/>
              </a:prstGeom>
              <a:blipFill>
                <a:blip r:embed="rId4"/>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6868" name="Object 7">
                <a:extLst>
                  <a:ext uri="{FF2B5EF4-FFF2-40B4-BE49-F238E27FC236}">
                    <a16:creationId xmlns:a16="http://schemas.microsoft.com/office/drawing/2014/main" id="{D942EC7A-303F-921D-5E86-2A6F38B1353F}"/>
                  </a:ext>
                </a:extLst>
              </p:cNvPr>
              <p:cNvSpPr txBox="1"/>
              <p:nvPr/>
            </p:nvSpPr>
            <p:spPr bwMode="auto">
              <a:xfrm>
                <a:off x="408495" y="2563700"/>
                <a:ext cx="2624138" cy="5603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400" i="1">
                              <a:solidFill>
                                <a:srgbClr val="0000FF"/>
                              </a:solidFill>
                              <a:latin typeface="Cambria Math" panose="02040503050406030204" pitchFamily="18" charset="0"/>
                            </a:rPr>
                          </m:ctrlPr>
                        </m:sSubPr>
                        <m:e>
                          <m:r>
                            <a:rPr lang="en-IN" sz="2400" i="1">
                              <a:solidFill>
                                <a:srgbClr val="0000FF"/>
                              </a:solidFill>
                              <a:latin typeface="Cambria Math" panose="02040503050406030204" pitchFamily="18" charset="0"/>
                            </a:rPr>
                            <m:t>𝑍</m:t>
                          </m:r>
                        </m:e>
                        <m:sub>
                          <m:r>
                            <a:rPr lang="en-IN" sz="2400" i="1">
                              <a:solidFill>
                                <a:srgbClr val="0000FF"/>
                              </a:solidFill>
                              <a:latin typeface="Cambria Math" panose="02040503050406030204" pitchFamily="18" charset="0"/>
                            </a:rPr>
                            <m:t>𝑖𝑜</m:t>
                          </m:r>
                        </m:sub>
                      </m:sSub>
                      <m:r>
                        <a:rPr lang="en-IN" sz="2400" i="1">
                          <a:solidFill>
                            <a:srgbClr val="0000FF"/>
                          </a:solidFill>
                          <a:latin typeface="Cambria Math" panose="02040503050406030204" pitchFamily="18" charset="0"/>
                        </a:rPr>
                        <m:t>=−</m:t>
                      </m:r>
                      <m:r>
                        <a:rPr lang="en-IN" sz="2400" i="1">
                          <a:solidFill>
                            <a:srgbClr val="0000FF"/>
                          </a:solidFill>
                          <a:latin typeface="Cambria Math" panose="02040503050406030204" pitchFamily="18" charset="0"/>
                        </a:rPr>
                        <m:t>𝑗</m:t>
                      </m:r>
                      <m:sSub>
                        <m:sSubPr>
                          <m:ctrlPr>
                            <a:rPr lang="en-IN" sz="2400" i="1">
                              <a:solidFill>
                                <a:srgbClr val="0000FF"/>
                              </a:solidFill>
                              <a:latin typeface="Cambria Math" panose="02040503050406030204" pitchFamily="18" charset="0"/>
                            </a:rPr>
                          </m:ctrlPr>
                        </m:sSubPr>
                        <m:e>
                          <m:r>
                            <a:rPr lang="en-IN" sz="2400" i="1">
                              <a:solidFill>
                                <a:srgbClr val="0000FF"/>
                              </a:solidFill>
                              <a:latin typeface="Cambria Math" panose="02040503050406030204" pitchFamily="18" charset="0"/>
                            </a:rPr>
                            <m:t>𝑅</m:t>
                          </m:r>
                        </m:e>
                        <m:sub>
                          <m:r>
                            <a:rPr lang="en-IN" sz="2400" i="1">
                              <a:solidFill>
                                <a:srgbClr val="0000FF"/>
                              </a:solidFill>
                              <a:latin typeface="Cambria Math" panose="02040503050406030204" pitchFamily="18" charset="0"/>
                            </a:rPr>
                            <m:t>0</m:t>
                          </m:r>
                        </m:sub>
                      </m:sSub>
                      <m:func>
                        <m:funcPr>
                          <m:ctrlPr>
                            <a:rPr lang="en-IN" sz="2400" i="1">
                              <a:solidFill>
                                <a:srgbClr val="0000FF"/>
                              </a:solidFill>
                              <a:latin typeface="Cambria Math" panose="02040503050406030204" pitchFamily="18" charset="0"/>
                            </a:rPr>
                          </m:ctrlPr>
                        </m:funcPr>
                        <m:fName>
                          <m:r>
                            <m:rPr>
                              <m:sty m:val="p"/>
                            </m:rPr>
                            <a:rPr lang="en-IN" sz="2400" i="0">
                              <a:solidFill>
                                <a:srgbClr val="0000FF"/>
                              </a:solidFill>
                              <a:latin typeface="Cambria Math" panose="02040503050406030204" pitchFamily="18" charset="0"/>
                            </a:rPr>
                            <m:t>cot</m:t>
                          </m:r>
                        </m:fName>
                        <m:e>
                          <m:r>
                            <a:rPr lang="en-IN" sz="2400" i="1">
                              <a:solidFill>
                                <a:srgbClr val="0000FF"/>
                              </a:solidFill>
                              <a:latin typeface="Cambria Math" panose="02040503050406030204" pitchFamily="18" charset="0"/>
                            </a:rPr>
                            <m:t>𝛽</m:t>
                          </m:r>
                        </m:e>
                      </m:func>
                      <m:r>
                        <a:rPr lang="en-IN" sz="2400" i="1">
                          <a:solidFill>
                            <a:srgbClr val="0000FF"/>
                          </a:solidFill>
                          <a:latin typeface="Cambria Math" panose="02040503050406030204" pitchFamily="18" charset="0"/>
                        </a:rPr>
                        <m:t>𝑙</m:t>
                      </m:r>
                    </m:oMath>
                  </m:oMathPara>
                </a14:m>
                <a:endParaRPr lang="en-IN" sz="2400" dirty="0">
                  <a:latin typeface="Calibri" panose="020F0502020204030204" pitchFamily="34" charset="0"/>
                  <a:cs typeface="Calibri" panose="020F0502020204030204" pitchFamily="34" charset="0"/>
                </a:endParaRPr>
              </a:p>
            </p:txBody>
          </p:sp>
        </mc:Choice>
        <mc:Fallback>
          <p:sp>
            <p:nvSpPr>
              <p:cNvPr id="36868" name="Object 7">
                <a:extLst>
                  <a:ext uri="{FF2B5EF4-FFF2-40B4-BE49-F238E27FC236}">
                    <a16:creationId xmlns:a16="http://schemas.microsoft.com/office/drawing/2014/main" id="{D942EC7A-303F-921D-5E86-2A6F38B1353F}"/>
                  </a:ext>
                </a:extLst>
              </p:cNvPr>
              <p:cNvSpPr txBox="1">
                <a:spLocks noRot="1" noChangeAspect="1" noMove="1" noResize="1" noEditPoints="1" noAdjustHandles="1" noChangeArrowheads="1" noChangeShapeType="1" noTextEdit="1"/>
              </p:cNvSpPr>
              <p:nvPr/>
            </p:nvSpPr>
            <p:spPr bwMode="auto">
              <a:xfrm>
                <a:off x="408495" y="2563700"/>
                <a:ext cx="2624138" cy="560388"/>
              </a:xfrm>
              <a:prstGeom prst="rect">
                <a:avLst/>
              </a:prstGeom>
              <a:blipFill>
                <a:blip r:embed="rId5"/>
                <a:stretch>
                  <a:fillRect l="-465"/>
                </a:stretch>
              </a:blipFill>
              <a:ln>
                <a:noFill/>
              </a:ln>
              <a:effectLst/>
            </p:spPr>
            <p:txBody>
              <a:bodyPr/>
              <a:lstStyle/>
              <a:p>
                <a:r>
                  <a:rPr lang="en-IN">
                    <a:noFill/>
                  </a:rPr>
                  <a:t> </a:t>
                </a:r>
              </a:p>
            </p:txBody>
          </p:sp>
        </mc:Fallback>
      </mc:AlternateContent>
      <p:sp>
        <p:nvSpPr>
          <p:cNvPr id="36872" name="Text Box 11">
            <a:extLst>
              <a:ext uri="{FF2B5EF4-FFF2-40B4-BE49-F238E27FC236}">
                <a16:creationId xmlns:a16="http://schemas.microsoft.com/office/drawing/2014/main" id="{4889F7EC-9C7F-EC51-BA8D-DD7243E38A1D}"/>
              </a:ext>
            </a:extLst>
          </p:cNvPr>
          <p:cNvSpPr txBox="1">
            <a:spLocks noChangeArrowheads="1"/>
          </p:cNvSpPr>
          <p:nvPr/>
        </p:nvSpPr>
        <p:spPr bwMode="auto">
          <a:xfrm>
            <a:off x="7178749" y="230475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3333FF"/>
                </a:solidFill>
                <a:latin typeface="Calibri" panose="020F0502020204030204" pitchFamily="34" charset="0"/>
                <a:cs typeface="Calibri" panose="020F0502020204030204" pitchFamily="34" charset="0"/>
              </a:rPr>
              <a:t>inductive</a:t>
            </a:r>
          </a:p>
        </p:txBody>
      </p:sp>
      <p:sp>
        <p:nvSpPr>
          <p:cNvPr id="36873" name="Text Box 12">
            <a:extLst>
              <a:ext uri="{FF2B5EF4-FFF2-40B4-BE49-F238E27FC236}">
                <a16:creationId xmlns:a16="http://schemas.microsoft.com/office/drawing/2014/main" id="{6F45258D-AC79-CB63-F01B-C9D85130B8C9}"/>
              </a:ext>
            </a:extLst>
          </p:cNvPr>
          <p:cNvSpPr txBox="1">
            <a:spLocks noChangeArrowheads="1"/>
          </p:cNvSpPr>
          <p:nvPr/>
        </p:nvSpPr>
        <p:spPr bwMode="auto">
          <a:xfrm>
            <a:off x="7080324" y="49530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3333FF"/>
                </a:solidFill>
                <a:latin typeface="Calibri" panose="020F0502020204030204" pitchFamily="34" charset="0"/>
                <a:cs typeface="Calibri" panose="020F0502020204030204" pitchFamily="34" charset="0"/>
              </a:rPr>
              <a:t>capacitive</a:t>
            </a:r>
          </a:p>
        </p:txBody>
      </p:sp>
      <mc:AlternateContent xmlns:mc="http://schemas.openxmlformats.org/markup-compatibility/2006">
        <mc:Choice xmlns:a14="http://schemas.microsoft.com/office/drawing/2010/main" Requires="a14">
          <p:sp>
            <p:nvSpPr>
              <p:cNvPr id="15" name="Object 7">
                <a:extLst>
                  <a:ext uri="{FF2B5EF4-FFF2-40B4-BE49-F238E27FC236}">
                    <a16:creationId xmlns:a16="http://schemas.microsoft.com/office/drawing/2014/main" id="{F0C2B0E4-810A-B391-CE2B-C7C2A76069FE}"/>
                  </a:ext>
                </a:extLst>
              </p:cNvPr>
              <p:cNvSpPr txBox="1"/>
              <p:nvPr/>
            </p:nvSpPr>
            <p:spPr bwMode="auto">
              <a:xfrm>
                <a:off x="408495" y="3704448"/>
                <a:ext cx="2624138" cy="560388"/>
              </a:xfrm>
              <a:prstGeom prst="rect">
                <a:avLst/>
              </a:prstGeom>
              <a:noFill/>
              <a:ln>
                <a:noFill/>
              </a:ln>
              <a:effectLst/>
            </p:spPr>
            <p:txBody>
              <a:bodyPr>
                <a:normAutofit/>
              </a:bodyPr>
              <a:lstStyle/>
              <a:p>
                <a:pPr/>
                <a14:m>
                  <m:oMath xmlns:m="http://schemas.openxmlformats.org/officeDocument/2006/math">
                    <m:func>
                      <m:funcPr>
                        <m:ctrlPr>
                          <a:rPr lang="en-IN" sz="2400" i="1" smtClean="0">
                            <a:solidFill>
                              <a:srgbClr val="0000FF"/>
                            </a:solidFill>
                            <a:latin typeface="Cambria Math" panose="02040503050406030204" pitchFamily="18" charset="0"/>
                          </a:rPr>
                        </m:ctrlPr>
                      </m:funcPr>
                      <m:fName>
                        <m:r>
                          <a:rPr lang="en-US" sz="2400" b="0" i="1" smtClean="0">
                            <a:solidFill>
                              <a:srgbClr val="0000FF"/>
                            </a:solidFill>
                            <a:latin typeface="Cambria Math" panose="02040503050406030204" pitchFamily="18" charset="0"/>
                          </a:rPr>
                          <m:t>𝑡𝑎𝑛</m:t>
                        </m:r>
                      </m:fName>
                      <m:e>
                        <m:r>
                          <a:rPr lang="en-IN" sz="2400" i="1">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𝑙</m:t>
                        </m:r>
                      </m:e>
                    </m:func>
                  </m:oMath>
                </a14:m>
                <a:r>
                  <a:rPr lang="en-IN" sz="2400" dirty="0">
                    <a:latin typeface="Calibri" panose="020F0502020204030204" pitchFamily="34" charset="0"/>
                    <a:cs typeface="Calibri" panose="020F0502020204030204" pitchFamily="34" charset="0"/>
                  </a:rPr>
                  <a:t> ~ </a:t>
                </a:r>
                <a14:m>
                  <m:oMath xmlns:m="http://schemas.openxmlformats.org/officeDocument/2006/math">
                    <m:r>
                      <a:rPr lang="en-IN" sz="2400" i="1">
                        <a:solidFill>
                          <a:srgbClr val="0000FF"/>
                        </a:solidFill>
                        <a:latin typeface="Cambria Math" panose="02040503050406030204" pitchFamily="18" charset="0"/>
                      </a:rPr>
                      <m:t>𝛽</m:t>
                    </m:r>
                    <m:r>
                      <a:rPr lang="en-IN" sz="2400" i="1">
                        <a:solidFill>
                          <a:srgbClr val="0000FF"/>
                        </a:solidFill>
                        <a:latin typeface="Cambria Math" panose="02040503050406030204" pitchFamily="18" charset="0"/>
                      </a:rPr>
                      <m:t>𝑙</m:t>
                    </m:r>
                  </m:oMath>
                </a14:m>
                <a:endParaRPr lang="en-IN" sz="2400" dirty="0">
                  <a:latin typeface="Calibri" panose="020F0502020204030204" pitchFamily="34" charset="0"/>
                  <a:cs typeface="Calibri" panose="020F0502020204030204" pitchFamily="34" charset="0"/>
                </a:endParaRPr>
              </a:p>
            </p:txBody>
          </p:sp>
        </mc:Choice>
        <mc:Fallback>
          <p:sp>
            <p:nvSpPr>
              <p:cNvPr id="15" name="Object 7">
                <a:extLst>
                  <a:ext uri="{FF2B5EF4-FFF2-40B4-BE49-F238E27FC236}">
                    <a16:creationId xmlns:a16="http://schemas.microsoft.com/office/drawing/2014/main" id="{F0C2B0E4-810A-B391-CE2B-C7C2A76069FE}"/>
                  </a:ext>
                </a:extLst>
              </p:cNvPr>
              <p:cNvSpPr txBox="1">
                <a:spLocks noRot="1" noChangeAspect="1" noMove="1" noResize="1" noEditPoints="1" noAdjustHandles="1" noChangeArrowheads="1" noChangeShapeType="1" noTextEdit="1"/>
              </p:cNvSpPr>
              <p:nvPr/>
            </p:nvSpPr>
            <p:spPr bwMode="auto">
              <a:xfrm>
                <a:off x="408495" y="3704448"/>
                <a:ext cx="2624138" cy="560388"/>
              </a:xfrm>
              <a:prstGeom prst="rect">
                <a:avLst/>
              </a:prstGeom>
              <a:blipFill>
                <a:blip r:embed="rId6"/>
                <a:stretch>
                  <a:fillRect t="-8696" b="-6522"/>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Object 7">
                <a:extLst>
                  <a:ext uri="{FF2B5EF4-FFF2-40B4-BE49-F238E27FC236}">
                    <a16:creationId xmlns:a16="http://schemas.microsoft.com/office/drawing/2014/main" id="{BD77FEB4-3E07-E6C2-5AA8-446F8291FC9A}"/>
                  </a:ext>
                </a:extLst>
              </p:cNvPr>
              <p:cNvSpPr txBox="1"/>
              <p:nvPr/>
            </p:nvSpPr>
            <p:spPr bwMode="auto">
              <a:xfrm>
                <a:off x="533400" y="3209261"/>
                <a:ext cx="2624138" cy="5603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sz="2400" i="1" smtClean="0">
                          <a:solidFill>
                            <a:srgbClr val="0000FF"/>
                          </a:solidFill>
                          <a:latin typeface="Cambria Math" panose="02040503050406030204" pitchFamily="18" charset="0"/>
                        </a:rPr>
                        <m:t>𝛽</m:t>
                      </m:r>
                      <m:r>
                        <a:rPr lang="en-IN" sz="2400" i="1" smtClean="0">
                          <a:solidFill>
                            <a:srgbClr val="0000FF"/>
                          </a:solidFill>
                          <a:latin typeface="Cambria Math" panose="02040503050406030204" pitchFamily="18" charset="0"/>
                        </a:rPr>
                        <m:t>𝑙</m:t>
                      </m:r>
                      <m:r>
                        <a:rPr lang="en-US" sz="2400" b="0" i="1" smtClean="0">
                          <a:solidFill>
                            <a:srgbClr val="0000FF"/>
                          </a:solidFill>
                          <a:latin typeface="Cambria Math" panose="02040503050406030204" pitchFamily="18" charset="0"/>
                        </a:rPr>
                        <m:t>≪1</m:t>
                      </m:r>
                    </m:oMath>
                  </m:oMathPara>
                </a14:m>
                <a:endParaRPr lang="en-IN" sz="2400" dirty="0">
                  <a:latin typeface="Calibri" panose="020F0502020204030204" pitchFamily="34" charset="0"/>
                  <a:cs typeface="Calibri" panose="020F0502020204030204" pitchFamily="34" charset="0"/>
                </a:endParaRPr>
              </a:p>
            </p:txBody>
          </p:sp>
        </mc:Choice>
        <mc:Fallback>
          <p:sp>
            <p:nvSpPr>
              <p:cNvPr id="16" name="Object 7">
                <a:extLst>
                  <a:ext uri="{FF2B5EF4-FFF2-40B4-BE49-F238E27FC236}">
                    <a16:creationId xmlns:a16="http://schemas.microsoft.com/office/drawing/2014/main" id="{BD77FEB4-3E07-E6C2-5AA8-446F8291FC9A}"/>
                  </a:ext>
                </a:extLst>
              </p:cNvPr>
              <p:cNvSpPr txBox="1">
                <a:spLocks noRot="1" noChangeAspect="1" noMove="1" noResize="1" noEditPoints="1" noAdjustHandles="1" noChangeArrowheads="1" noChangeShapeType="1" noTextEdit="1"/>
              </p:cNvSpPr>
              <p:nvPr/>
            </p:nvSpPr>
            <p:spPr bwMode="auto">
              <a:xfrm>
                <a:off x="533400" y="3209261"/>
                <a:ext cx="2624138" cy="560388"/>
              </a:xfrm>
              <a:prstGeom prst="rect">
                <a:avLst/>
              </a:prstGeom>
              <a:blipFill>
                <a:blip r:embed="rId7"/>
                <a:stretch>
                  <a:fillRect l="-2093"/>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Object 7">
                <a:extLst>
                  <a:ext uri="{FF2B5EF4-FFF2-40B4-BE49-F238E27FC236}">
                    <a16:creationId xmlns:a16="http://schemas.microsoft.com/office/drawing/2014/main" id="{FE895673-4E8B-37FA-71B8-1C0B605118F0}"/>
                  </a:ext>
                </a:extLst>
              </p:cNvPr>
              <p:cNvSpPr txBox="1"/>
              <p:nvPr/>
            </p:nvSpPr>
            <p:spPr bwMode="auto">
              <a:xfrm>
                <a:off x="255389" y="4372915"/>
                <a:ext cx="2624138" cy="560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IN" sz="2000" i="1">
                              <a:solidFill>
                                <a:srgbClr val="00B050"/>
                              </a:solidFill>
                              <a:latin typeface="Cambria Math" panose="02040503050406030204" pitchFamily="18" charset="0"/>
                            </a:rPr>
                            <m:t>𝑍</m:t>
                          </m:r>
                        </m:e>
                        <m:sub>
                          <m:r>
                            <a:rPr lang="en-IN" sz="2000" i="1">
                              <a:solidFill>
                                <a:srgbClr val="00B050"/>
                              </a:solidFill>
                              <a:latin typeface="Cambria Math" panose="02040503050406030204" pitchFamily="18" charset="0"/>
                            </a:rPr>
                            <m:t>𝑖𝑜</m:t>
                          </m:r>
                        </m:sub>
                      </m:sSub>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𝑗</m:t>
                      </m:r>
                      <m:f>
                        <m:fPr>
                          <m:ctrlPr>
                            <a:rPr lang="en-US" sz="2000" i="1" dirty="0" smtClean="0">
                              <a:solidFill>
                                <a:srgbClr val="00B050"/>
                              </a:solidFill>
                              <a:latin typeface="Cambria Math" panose="02040503050406030204" pitchFamily="18" charset="0"/>
                              <a:cs typeface="Calibri" panose="020F0502020204030204" pitchFamily="34" charset="0"/>
                            </a:rPr>
                          </m:ctrlPr>
                        </m:fPr>
                        <m:num>
                          <m:rad>
                            <m:radPr>
                              <m:degHide m:val="on"/>
                              <m:ctrlPr>
                                <a:rPr lang="en-US" sz="2000" i="1" dirty="0" smtClean="0">
                                  <a:solidFill>
                                    <a:srgbClr val="00B050"/>
                                  </a:solidFill>
                                  <a:latin typeface="Cambria Math" panose="02040503050406030204" pitchFamily="18" charset="0"/>
                                  <a:cs typeface="Calibri" panose="020F0502020204030204" pitchFamily="34" charset="0"/>
                                </a:rPr>
                              </m:ctrlPr>
                            </m:radPr>
                            <m:deg/>
                            <m:e>
                              <m:r>
                                <a:rPr lang="en-US" sz="2000" b="0" i="1" dirty="0" smtClean="0">
                                  <a:solidFill>
                                    <a:srgbClr val="00B050"/>
                                  </a:solidFill>
                                  <a:latin typeface="Cambria Math" panose="02040503050406030204" pitchFamily="18" charset="0"/>
                                  <a:cs typeface="Calibri" panose="020F0502020204030204" pitchFamily="34" charset="0"/>
                                </a:rPr>
                                <m:t>𝐿</m:t>
                              </m:r>
                              <m:r>
                                <a:rPr lang="en-US" sz="2000" b="0" i="1" dirty="0" smtClean="0">
                                  <a:solidFill>
                                    <a:srgbClr val="00B050"/>
                                  </a:solidFill>
                                  <a:latin typeface="Cambria Math" panose="02040503050406030204" pitchFamily="18" charset="0"/>
                                  <a:cs typeface="Calibri" panose="020F0502020204030204" pitchFamily="34" charset="0"/>
                                </a:rPr>
                                <m:t>/</m:t>
                              </m:r>
                              <m:r>
                                <a:rPr lang="en-US" sz="2000" b="0" i="1" dirty="0" smtClean="0">
                                  <a:solidFill>
                                    <a:srgbClr val="00B050"/>
                                  </a:solidFill>
                                  <a:latin typeface="Cambria Math" panose="02040503050406030204" pitchFamily="18" charset="0"/>
                                  <a:cs typeface="Calibri" panose="020F0502020204030204" pitchFamily="34" charset="0"/>
                                </a:rPr>
                                <m:t>𝐶</m:t>
                              </m:r>
                            </m:e>
                          </m:rad>
                        </m:num>
                        <m:den>
                          <m:r>
                            <a:rPr lang="en-US" sz="2000" b="0" i="1" dirty="0" smtClean="0">
                              <a:solidFill>
                                <a:srgbClr val="00B050"/>
                              </a:solidFill>
                              <a:latin typeface="Cambria Math" panose="02040503050406030204" pitchFamily="18" charset="0"/>
                              <a:cs typeface="Calibri" panose="020F0502020204030204" pitchFamily="34" charset="0"/>
                            </a:rPr>
                            <m:t>𝜔</m:t>
                          </m:r>
                          <m:rad>
                            <m:radPr>
                              <m:degHide m:val="on"/>
                              <m:ctrlPr>
                                <a:rPr lang="en-US" sz="2000" i="1" dirty="0">
                                  <a:solidFill>
                                    <a:srgbClr val="00B050"/>
                                  </a:solidFill>
                                  <a:latin typeface="Cambria Math" panose="02040503050406030204" pitchFamily="18" charset="0"/>
                                  <a:cs typeface="Calibri" panose="020F0502020204030204" pitchFamily="34" charset="0"/>
                                </a:rPr>
                              </m:ctrlPr>
                            </m:radPr>
                            <m:deg/>
                            <m:e>
                              <m:r>
                                <a:rPr lang="en-US" sz="2000" i="1" dirty="0">
                                  <a:solidFill>
                                    <a:srgbClr val="00B050"/>
                                  </a:solidFill>
                                  <a:latin typeface="Cambria Math" panose="02040503050406030204" pitchFamily="18" charset="0"/>
                                  <a:cs typeface="Calibri" panose="020F0502020204030204" pitchFamily="34" charset="0"/>
                                </a:rPr>
                                <m:t>𝐿𝐶</m:t>
                              </m:r>
                            </m:e>
                          </m:rad>
                          <m:r>
                            <a:rPr lang="en-US" sz="2000" b="0" i="1" dirty="0" smtClean="0">
                              <a:solidFill>
                                <a:srgbClr val="00B050"/>
                              </a:solidFill>
                              <a:latin typeface="Cambria Math" panose="02040503050406030204" pitchFamily="18" charset="0"/>
                              <a:cs typeface="Calibri" panose="020F0502020204030204" pitchFamily="34" charset="0"/>
                            </a:rPr>
                            <m:t> </m:t>
                          </m:r>
                          <m:r>
                            <a:rPr lang="en-US" sz="2000" b="0" i="1" dirty="0" smtClean="0">
                              <a:solidFill>
                                <a:srgbClr val="00B050"/>
                              </a:solidFill>
                              <a:latin typeface="Cambria Math" panose="02040503050406030204" pitchFamily="18" charset="0"/>
                              <a:cs typeface="Calibri" panose="020F0502020204030204" pitchFamily="34" charset="0"/>
                            </a:rPr>
                            <m:t>𝑙</m:t>
                          </m:r>
                        </m:den>
                      </m:f>
                    </m:oMath>
                  </m:oMathPara>
                </a14:m>
                <a:endParaRPr lang="en-IN" sz="2000" dirty="0">
                  <a:latin typeface="Calibri" panose="020F0502020204030204" pitchFamily="34" charset="0"/>
                  <a:cs typeface="Calibri" panose="020F0502020204030204" pitchFamily="34" charset="0"/>
                </a:endParaRPr>
              </a:p>
            </p:txBody>
          </p:sp>
        </mc:Choice>
        <mc:Fallback>
          <p:sp>
            <p:nvSpPr>
              <p:cNvPr id="18" name="Object 7">
                <a:extLst>
                  <a:ext uri="{FF2B5EF4-FFF2-40B4-BE49-F238E27FC236}">
                    <a16:creationId xmlns:a16="http://schemas.microsoft.com/office/drawing/2014/main" id="{FE895673-4E8B-37FA-71B8-1C0B605118F0}"/>
                  </a:ext>
                </a:extLst>
              </p:cNvPr>
              <p:cNvSpPr txBox="1">
                <a:spLocks noRot="1" noChangeAspect="1" noMove="1" noResize="1" noEditPoints="1" noAdjustHandles="1" noChangeArrowheads="1" noChangeShapeType="1" noTextEdit="1"/>
              </p:cNvSpPr>
              <p:nvPr/>
            </p:nvSpPr>
            <p:spPr bwMode="auto">
              <a:xfrm>
                <a:off x="255389" y="4372915"/>
                <a:ext cx="2624138" cy="560388"/>
              </a:xfrm>
              <a:prstGeom prst="rect">
                <a:avLst/>
              </a:prstGeom>
              <a:blipFill>
                <a:blip r:embed="rId8"/>
                <a:stretch>
                  <a:fillRect b="-34783"/>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Object 7">
                <a:extLst>
                  <a:ext uri="{FF2B5EF4-FFF2-40B4-BE49-F238E27FC236}">
                    <a16:creationId xmlns:a16="http://schemas.microsoft.com/office/drawing/2014/main" id="{A8CDD867-1B6C-3033-8E40-B59E2FA35A53}"/>
                  </a:ext>
                </a:extLst>
              </p:cNvPr>
              <p:cNvSpPr txBox="1"/>
              <p:nvPr/>
            </p:nvSpPr>
            <p:spPr bwMode="auto">
              <a:xfrm>
                <a:off x="288131" y="5125390"/>
                <a:ext cx="2624138" cy="560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IN" sz="2000" i="1">
                              <a:solidFill>
                                <a:srgbClr val="00B050"/>
                              </a:solidFill>
                              <a:latin typeface="Cambria Math" panose="02040503050406030204" pitchFamily="18" charset="0"/>
                            </a:rPr>
                            <m:t>𝑍</m:t>
                          </m:r>
                        </m:e>
                        <m:sub>
                          <m:r>
                            <a:rPr lang="en-IN" sz="2000" i="1">
                              <a:solidFill>
                                <a:srgbClr val="00B050"/>
                              </a:solidFill>
                              <a:latin typeface="Cambria Math" panose="02040503050406030204" pitchFamily="18" charset="0"/>
                            </a:rPr>
                            <m:t>𝑖𝑜</m:t>
                          </m:r>
                        </m:sub>
                      </m:sSub>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𝑗</m:t>
                      </m:r>
                      <m:f>
                        <m:fPr>
                          <m:ctrlPr>
                            <a:rPr lang="en-US" sz="2000" i="1" dirty="0" smtClean="0">
                              <a:solidFill>
                                <a:srgbClr val="00B050"/>
                              </a:solidFill>
                              <a:latin typeface="Cambria Math" panose="02040503050406030204" pitchFamily="18" charset="0"/>
                              <a:cs typeface="Calibri" panose="020F0502020204030204" pitchFamily="34" charset="0"/>
                            </a:rPr>
                          </m:ctrlPr>
                        </m:fPr>
                        <m:num>
                          <m:r>
                            <a:rPr lang="en-US" sz="2000" i="1" dirty="0" smtClean="0">
                              <a:solidFill>
                                <a:srgbClr val="00B050"/>
                              </a:solidFill>
                              <a:latin typeface="Cambria Math" panose="02040503050406030204" pitchFamily="18" charset="0"/>
                              <a:cs typeface="Calibri" panose="020F0502020204030204" pitchFamily="34" charset="0"/>
                            </a:rPr>
                            <m:t>1</m:t>
                          </m:r>
                        </m:num>
                        <m:den>
                          <m:r>
                            <a:rPr lang="en-US" sz="2000" b="0" i="1" dirty="0" smtClean="0">
                              <a:solidFill>
                                <a:srgbClr val="00B050"/>
                              </a:solidFill>
                              <a:latin typeface="Cambria Math" panose="02040503050406030204" pitchFamily="18" charset="0"/>
                              <a:cs typeface="Calibri" panose="020F0502020204030204" pitchFamily="34" charset="0"/>
                            </a:rPr>
                            <m:t>𝜔</m:t>
                          </m:r>
                          <m:r>
                            <a:rPr lang="en-US" sz="2000" b="0" i="1" dirty="0" smtClean="0">
                              <a:solidFill>
                                <a:srgbClr val="00B050"/>
                              </a:solidFill>
                              <a:latin typeface="Cambria Math" panose="02040503050406030204" pitchFamily="18" charset="0"/>
                              <a:cs typeface="Calibri" panose="020F0502020204030204" pitchFamily="34" charset="0"/>
                            </a:rPr>
                            <m:t>𝐶𝑙</m:t>
                          </m:r>
                        </m:den>
                      </m:f>
                    </m:oMath>
                  </m:oMathPara>
                </a14:m>
                <a:endParaRPr lang="en-IN" sz="2000" dirty="0">
                  <a:latin typeface="Calibri" panose="020F0502020204030204" pitchFamily="34" charset="0"/>
                  <a:cs typeface="Calibri" panose="020F0502020204030204" pitchFamily="34" charset="0"/>
                </a:endParaRPr>
              </a:p>
            </p:txBody>
          </p:sp>
        </mc:Choice>
        <mc:Fallback>
          <p:sp>
            <p:nvSpPr>
              <p:cNvPr id="19" name="Object 7">
                <a:extLst>
                  <a:ext uri="{FF2B5EF4-FFF2-40B4-BE49-F238E27FC236}">
                    <a16:creationId xmlns:a16="http://schemas.microsoft.com/office/drawing/2014/main" id="{A8CDD867-1B6C-3033-8E40-B59E2FA35A53}"/>
                  </a:ext>
                </a:extLst>
              </p:cNvPr>
              <p:cNvSpPr txBox="1">
                <a:spLocks noRot="1" noChangeAspect="1" noMove="1" noResize="1" noEditPoints="1" noAdjustHandles="1" noChangeArrowheads="1" noChangeShapeType="1" noTextEdit="1"/>
              </p:cNvSpPr>
              <p:nvPr/>
            </p:nvSpPr>
            <p:spPr bwMode="auto">
              <a:xfrm>
                <a:off x="288131" y="5125390"/>
                <a:ext cx="2624138" cy="560388"/>
              </a:xfrm>
              <a:prstGeom prst="rect">
                <a:avLst/>
              </a:prstGeom>
              <a:blipFill>
                <a:blip r:embed="rId9"/>
                <a:stretch>
                  <a:fillRect b="-10870"/>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Object 7">
                <a:extLst>
                  <a:ext uri="{FF2B5EF4-FFF2-40B4-BE49-F238E27FC236}">
                    <a16:creationId xmlns:a16="http://schemas.microsoft.com/office/drawing/2014/main" id="{6D0D0AC5-2898-F464-706E-FCBCA326A385}"/>
                  </a:ext>
                </a:extLst>
              </p:cNvPr>
              <p:cNvSpPr txBox="1"/>
              <p:nvPr/>
            </p:nvSpPr>
            <p:spPr bwMode="auto">
              <a:xfrm>
                <a:off x="299915" y="5985944"/>
                <a:ext cx="2624138" cy="560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b="0" i="1" smtClean="0">
                          <a:solidFill>
                            <a:srgbClr val="00B050"/>
                          </a:solidFill>
                          <a:latin typeface="Cambria Math" panose="02040503050406030204" pitchFamily="18" charset="0"/>
                        </a:rPr>
                        <m:t>𝐶</m:t>
                      </m:r>
                      <m:r>
                        <a:rPr lang="en-US" sz="2000" b="0" i="1" baseline="-25000" smtClean="0">
                          <a:solidFill>
                            <a:srgbClr val="00B050"/>
                          </a:solidFill>
                          <a:latin typeface="Cambria Math" panose="02040503050406030204" pitchFamily="18" charset="0"/>
                        </a:rPr>
                        <m:t>𝑒𝑓𝑓</m:t>
                      </m:r>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𝐶𝑙</m:t>
                      </m:r>
                    </m:oMath>
                  </m:oMathPara>
                </a14:m>
                <a:endParaRPr lang="en-IN" sz="2000" dirty="0">
                  <a:latin typeface="Calibri" panose="020F0502020204030204" pitchFamily="34" charset="0"/>
                  <a:cs typeface="Calibri" panose="020F0502020204030204" pitchFamily="34" charset="0"/>
                </a:endParaRPr>
              </a:p>
            </p:txBody>
          </p:sp>
        </mc:Choice>
        <mc:Fallback>
          <p:sp>
            <p:nvSpPr>
              <p:cNvPr id="20" name="Object 7">
                <a:extLst>
                  <a:ext uri="{FF2B5EF4-FFF2-40B4-BE49-F238E27FC236}">
                    <a16:creationId xmlns:a16="http://schemas.microsoft.com/office/drawing/2014/main" id="{6D0D0AC5-2898-F464-706E-FCBCA326A385}"/>
                  </a:ext>
                </a:extLst>
              </p:cNvPr>
              <p:cNvSpPr txBox="1">
                <a:spLocks noRot="1" noChangeAspect="1" noMove="1" noResize="1" noEditPoints="1" noAdjustHandles="1" noChangeArrowheads="1" noChangeShapeType="1" noTextEdit="1"/>
              </p:cNvSpPr>
              <p:nvPr/>
            </p:nvSpPr>
            <p:spPr bwMode="auto">
              <a:xfrm>
                <a:off x="299915" y="5985944"/>
                <a:ext cx="2624138" cy="560388"/>
              </a:xfrm>
              <a:prstGeom prst="rect">
                <a:avLst/>
              </a:prstGeom>
              <a:blipFill>
                <a:blip r:embed="rId10"/>
                <a:stretch>
                  <a:fillRect/>
                </a:stretch>
              </a:blipFill>
              <a:ln>
                <a:noFill/>
              </a:ln>
              <a:effectLst/>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72" grpId="0"/>
      <p:bldP spid="36873" grpId="0"/>
      <p:bldP spid="15" grpId="0"/>
      <p:bldP spid="16" grpId="0"/>
      <p:bldP spid="18" grpId="0"/>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84F9D-62AF-B431-DA53-6708F8DEFF1F}"/>
              </a:ext>
            </a:extLst>
          </p:cNvPr>
          <p:cNvPicPr>
            <a:picLocks noChangeAspect="1"/>
          </p:cNvPicPr>
          <p:nvPr/>
        </p:nvPicPr>
        <p:blipFill>
          <a:blip r:embed="rId2"/>
          <a:stretch>
            <a:fillRect/>
          </a:stretch>
        </p:blipFill>
        <p:spPr>
          <a:xfrm>
            <a:off x="2315427" y="1170024"/>
            <a:ext cx="6771088" cy="5427478"/>
          </a:xfrm>
          <a:prstGeom prst="rect">
            <a:avLst/>
          </a:prstGeom>
        </p:spPr>
      </p:pic>
      <p:sp>
        <p:nvSpPr>
          <p:cNvPr id="37894" name="Text Box 5">
            <a:extLst>
              <a:ext uri="{FF2B5EF4-FFF2-40B4-BE49-F238E27FC236}">
                <a16:creationId xmlns:a16="http://schemas.microsoft.com/office/drawing/2014/main" id="{4A013156-6BA7-253F-DAE8-9FA7AEE1F190}"/>
              </a:ext>
            </a:extLst>
          </p:cNvPr>
          <p:cNvSpPr txBox="1">
            <a:spLocks noChangeArrowheads="1"/>
          </p:cNvSpPr>
          <p:nvPr/>
        </p:nvSpPr>
        <p:spPr bwMode="auto">
          <a:xfrm>
            <a:off x="304800" y="304800"/>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Case-2: Short Circuit Termination </a:t>
            </a:r>
          </a:p>
        </p:txBody>
      </p:sp>
      <mc:AlternateContent xmlns:mc="http://schemas.openxmlformats.org/markup-compatibility/2006">
        <mc:Choice xmlns:a14="http://schemas.microsoft.com/office/drawing/2010/main" Requires="a14">
          <p:sp>
            <p:nvSpPr>
              <p:cNvPr id="37891" name="Object 6">
                <a:extLst>
                  <a:ext uri="{FF2B5EF4-FFF2-40B4-BE49-F238E27FC236}">
                    <a16:creationId xmlns:a16="http://schemas.microsoft.com/office/drawing/2014/main" id="{E816F531-B87B-6091-14B9-2ADF67AE87AE}"/>
                  </a:ext>
                </a:extLst>
              </p:cNvPr>
              <p:cNvSpPr txBox="1"/>
              <p:nvPr/>
            </p:nvSpPr>
            <p:spPr bwMode="auto">
              <a:xfrm>
                <a:off x="573882" y="879475"/>
                <a:ext cx="1143000" cy="58737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IN" sz="3000" i="1" smtClean="0">
                              <a:solidFill>
                                <a:schemeClr val="tx1"/>
                              </a:solidFill>
                              <a:latin typeface="Cambria Math" panose="02040503050406030204" pitchFamily="18" charset="0"/>
                            </a:rPr>
                          </m:ctrlPr>
                        </m:sSubPr>
                        <m:e>
                          <m:r>
                            <a:rPr lang="en-IN" sz="3000" i="1">
                              <a:solidFill>
                                <a:schemeClr val="tx1"/>
                              </a:solidFill>
                              <a:latin typeface="Cambria Math" panose="02040503050406030204" pitchFamily="18" charset="0"/>
                            </a:rPr>
                            <m:t>𝑍</m:t>
                          </m:r>
                        </m:e>
                        <m:sub>
                          <m:r>
                            <a:rPr lang="en-IN" sz="3000" i="1">
                              <a:solidFill>
                                <a:schemeClr val="tx1"/>
                              </a:solidFill>
                              <a:latin typeface="Cambria Math" panose="02040503050406030204" pitchFamily="18" charset="0"/>
                            </a:rPr>
                            <m:t>𝐿</m:t>
                          </m:r>
                        </m:sub>
                      </m:sSub>
                      <m:r>
                        <a:rPr lang="en-IN" sz="3000" i="1">
                          <a:solidFill>
                            <a:schemeClr val="tx1"/>
                          </a:solidFill>
                          <a:latin typeface="Cambria Math" panose="02040503050406030204" pitchFamily="18" charset="0"/>
                        </a:rPr>
                        <m:t>=0</m:t>
                      </m:r>
                    </m:oMath>
                  </m:oMathPara>
                </a14:m>
                <a:endParaRPr lang="en-IN" dirty="0">
                  <a:solidFill>
                    <a:schemeClr val="tx1"/>
                  </a:solidFill>
                </a:endParaRPr>
              </a:p>
            </p:txBody>
          </p:sp>
        </mc:Choice>
        <mc:Fallback>
          <p:sp>
            <p:nvSpPr>
              <p:cNvPr id="37891" name="Object 6">
                <a:extLst>
                  <a:ext uri="{FF2B5EF4-FFF2-40B4-BE49-F238E27FC236}">
                    <a16:creationId xmlns:a16="http://schemas.microsoft.com/office/drawing/2014/main" id="{E816F531-B87B-6091-14B9-2ADF67AE87AE}"/>
                  </a:ext>
                </a:extLst>
              </p:cNvPr>
              <p:cNvSpPr txBox="1">
                <a:spLocks noRot="1" noChangeAspect="1" noMove="1" noResize="1" noEditPoints="1" noAdjustHandles="1" noChangeArrowheads="1" noChangeShapeType="1" noTextEdit="1"/>
              </p:cNvSpPr>
              <p:nvPr/>
            </p:nvSpPr>
            <p:spPr bwMode="auto">
              <a:xfrm>
                <a:off x="573882" y="879475"/>
                <a:ext cx="1143000" cy="587375"/>
              </a:xfrm>
              <a:prstGeom prst="rect">
                <a:avLst/>
              </a:prstGeom>
              <a:blipFill>
                <a:blip r:embed="rId3"/>
                <a:stretch>
                  <a:fillRect/>
                </a:stretch>
              </a:blipFill>
              <a:ln>
                <a:noFill/>
              </a:ln>
              <a:effectLst/>
            </p:spPr>
            <p:txBody>
              <a:bodyPr/>
              <a:lstStyle/>
              <a:p>
                <a:r>
                  <a:rPr lang="en-IN">
                    <a:noFill/>
                  </a:rPr>
                  <a:t> </a:t>
                </a:r>
              </a:p>
            </p:txBody>
          </p:sp>
        </mc:Fallback>
      </mc:AlternateContent>
      <p:graphicFrame>
        <p:nvGraphicFramePr>
          <p:cNvPr id="37892" name="Object 7">
            <a:extLst>
              <a:ext uri="{FF2B5EF4-FFF2-40B4-BE49-F238E27FC236}">
                <a16:creationId xmlns:a16="http://schemas.microsoft.com/office/drawing/2014/main" id="{33B4DFCF-2562-B2A3-FEF6-4283AB17446A}"/>
              </a:ext>
            </a:extLst>
          </p:cNvPr>
          <p:cNvGraphicFramePr>
            <a:graphicFrameLocks noChangeAspect="1"/>
          </p:cNvGraphicFramePr>
          <p:nvPr>
            <p:extLst>
              <p:ext uri="{D42A27DB-BD31-4B8C-83A1-F6EECF244321}">
                <p14:modId xmlns:p14="http://schemas.microsoft.com/office/powerpoint/2010/main" val="2897535661"/>
              </p:ext>
            </p:extLst>
          </p:nvPr>
        </p:nvGraphicFramePr>
        <p:xfrm>
          <a:off x="297712" y="2288104"/>
          <a:ext cx="2405063" cy="560388"/>
        </p:xfrm>
        <a:graphic>
          <a:graphicData uri="http://schemas.openxmlformats.org/presentationml/2006/ole">
            <mc:AlternateContent xmlns:mc="http://schemas.openxmlformats.org/markup-compatibility/2006">
              <mc:Choice xmlns:v="urn:schemas-microsoft-com:vml" Requires="v">
                <p:oleObj name="Equation" r:id="rId4" imgW="977760" imgH="228600" progId="Equation.DSMT4">
                  <p:embed/>
                </p:oleObj>
              </mc:Choice>
              <mc:Fallback>
                <p:oleObj name="Equation" r:id="rId4" imgW="977760" imgH="228600" progId="Equation.DSMT4">
                  <p:embed/>
                  <p:pic>
                    <p:nvPicPr>
                      <p:cNvPr id="37892" name="Object 7">
                        <a:extLst>
                          <a:ext uri="{FF2B5EF4-FFF2-40B4-BE49-F238E27FC236}">
                            <a16:creationId xmlns:a16="http://schemas.microsoft.com/office/drawing/2014/main" id="{33B4DFCF-2562-B2A3-FEF6-4283AB174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12" y="2288104"/>
                        <a:ext cx="240506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6" name="Text Box 14">
            <a:extLst>
              <a:ext uri="{FF2B5EF4-FFF2-40B4-BE49-F238E27FC236}">
                <a16:creationId xmlns:a16="http://schemas.microsoft.com/office/drawing/2014/main" id="{818A4065-AD7F-61AC-1CAE-0BA9651B0697}"/>
              </a:ext>
            </a:extLst>
          </p:cNvPr>
          <p:cNvSpPr txBox="1">
            <a:spLocks noChangeArrowheads="1"/>
          </p:cNvSpPr>
          <p:nvPr/>
        </p:nvSpPr>
        <p:spPr bwMode="auto">
          <a:xfrm>
            <a:off x="6553200" y="223856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3333FF"/>
                </a:solidFill>
              </a:rPr>
              <a:t>inductive</a:t>
            </a:r>
          </a:p>
        </p:txBody>
      </p:sp>
      <p:sp>
        <p:nvSpPr>
          <p:cNvPr id="37897" name="Text Box 15">
            <a:extLst>
              <a:ext uri="{FF2B5EF4-FFF2-40B4-BE49-F238E27FC236}">
                <a16:creationId xmlns:a16="http://schemas.microsoft.com/office/drawing/2014/main" id="{0FC4B38E-4D5C-EEB7-C8CC-7A8E6AB551D7}"/>
              </a:ext>
            </a:extLst>
          </p:cNvPr>
          <p:cNvSpPr txBox="1">
            <a:spLocks noChangeArrowheads="1"/>
          </p:cNvSpPr>
          <p:nvPr/>
        </p:nvSpPr>
        <p:spPr bwMode="auto">
          <a:xfrm>
            <a:off x="6629400" y="4648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solidFill>
                  <a:srgbClr val="3333FF"/>
                </a:solidFill>
              </a:rPr>
              <a:t>capacitive</a:t>
            </a:r>
          </a:p>
        </p:txBody>
      </p:sp>
      <mc:AlternateContent xmlns:mc="http://schemas.openxmlformats.org/markup-compatibility/2006">
        <mc:Choice xmlns:a14="http://schemas.microsoft.com/office/drawing/2010/main" Requires="a14">
          <p:sp>
            <p:nvSpPr>
              <p:cNvPr id="6" name="Object 4">
                <a:extLst>
                  <a:ext uri="{FF2B5EF4-FFF2-40B4-BE49-F238E27FC236}">
                    <a16:creationId xmlns:a16="http://schemas.microsoft.com/office/drawing/2014/main" id="{33546230-0FFE-0D4F-D1B7-947A6995170C}"/>
                  </a:ext>
                </a:extLst>
              </p:cNvPr>
              <p:cNvSpPr txBox="1"/>
              <p:nvPr/>
            </p:nvSpPr>
            <p:spPr bwMode="auto">
              <a:xfrm>
                <a:off x="5410200" y="304800"/>
                <a:ext cx="3460750" cy="10048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num>
                        <m:den>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den>
                      </m:f>
                    </m:oMath>
                  </m:oMathPara>
                </a14:m>
                <a:endParaRPr lang="en-IN" sz="2400" dirty="0">
                  <a:solidFill>
                    <a:schemeClr val="tx1"/>
                  </a:solidFill>
                </a:endParaRPr>
              </a:p>
            </p:txBody>
          </p:sp>
        </mc:Choice>
        <mc:Fallback>
          <p:sp>
            <p:nvSpPr>
              <p:cNvPr id="6" name="Object 4">
                <a:extLst>
                  <a:ext uri="{FF2B5EF4-FFF2-40B4-BE49-F238E27FC236}">
                    <a16:creationId xmlns:a16="http://schemas.microsoft.com/office/drawing/2014/main" id="{33546230-0FFE-0D4F-D1B7-947A6995170C}"/>
                  </a:ext>
                </a:extLst>
              </p:cNvPr>
              <p:cNvSpPr txBox="1">
                <a:spLocks noRot="1" noChangeAspect="1" noMove="1" noResize="1" noEditPoints="1" noAdjustHandles="1" noChangeArrowheads="1" noChangeShapeType="1" noTextEdit="1"/>
              </p:cNvSpPr>
              <p:nvPr/>
            </p:nvSpPr>
            <p:spPr bwMode="auto">
              <a:xfrm>
                <a:off x="5410200" y="304800"/>
                <a:ext cx="3460750" cy="1004888"/>
              </a:xfrm>
              <a:prstGeom prst="rect">
                <a:avLst/>
              </a:prstGeom>
              <a:blipFill>
                <a:blip r:embed="rId6"/>
                <a:stretch>
                  <a:fillRect/>
                </a:stretch>
              </a:blipFill>
              <a:ln>
                <a:noFill/>
              </a:ln>
              <a:effectLst/>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9E5C0E00-0E07-4EE8-8390-E0630B06A280}"/>
              </a:ext>
            </a:extLst>
          </p:cNvPr>
          <p:cNvCxnSpPr/>
          <p:nvPr/>
        </p:nvCxnSpPr>
        <p:spPr>
          <a:xfrm flipH="1">
            <a:off x="2895600" y="1524000"/>
            <a:ext cx="990600" cy="2133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Object 7">
                <a:extLst>
                  <a:ext uri="{FF2B5EF4-FFF2-40B4-BE49-F238E27FC236}">
                    <a16:creationId xmlns:a16="http://schemas.microsoft.com/office/drawing/2014/main" id="{C7B23501-33BD-5814-54ED-F0734E42B108}"/>
                  </a:ext>
                </a:extLst>
              </p:cNvPr>
              <p:cNvSpPr txBox="1"/>
              <p:nvPr/>
            </p:nvSpPr>
            <p:spPr bwMode="auto">
              <a:xfrm>
                <a:off x="408495" y="3704448"/>
                <a:ext cx="2624138" cy="560388"/>
              </a:xfrm>
              <a:prstGeom prst="rect">
                <a:avLst/>
              </a:prstGeom>
              <a:noFill/>
              <a:ln>
                <a:noFill/>
              </a:ln>
              <a:effectLst/>
            </p:spPr>
            <p:txBody>
              <a:bodyPr>
                <a:normAutofit/>
              </a:bodyPr>
              <a:lstStyle/>
              <a:p>
                <a:pPr/>
                <a14:m>
                  <m:oMath xmlns:m="http://schemas.openxmlformats.org/officeDocument/2006/math">
                    <m:func>
                      <m:funcPr>
                        <m:ctrlPr>
                          <a:rPr lang="en-IN" sz="2400" i="1" smtClean="0">
                            <a:solidFill>
                              <a:srgbClr val="0000FF"/>
                            </a:solidFill>
                            <a:latin typeface="Cambria Math" panose="02040503050406030204" pitchFamily="18" charset="0"/>
                          </a:rPr>
                        </m:ctrlPr>
                      </m:funcPr>
                      <m:fName>
                        <m:r>
                          <a:rPr lang="en-US" sz="2400" b="0" i="1" smtClean="0">
                            <a:solidFill>
                              <a:srgbClr val="0000FF"/>
                            </a:solidFill>
                            <a:latin typeface="Cambria Math" panose="02040503050406030204" pitchFamily="18" charset="0"/>
                          </a:rPr>
                          <m:t>𝑡𝑎𝑛</m:t>
                        </m:r>
                      </m:fName>
                      <m:e>
                        <m:r>
                          <a:rPr lang="en-IN" sz="2400" i="1">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𝑙</m:t>
                        </m:r>
                      </m:e>
                    </m:func>
                  </m:oMath>
                </a14:m>
                <a:r>
                  <a:rPr lang="en-IN" sz="2400" dirty="0">
                    <a:latin typeface="Calibri" panose="020F0502020204030204" pitchFamily="34" charset="0"/>
                    <a:cs typeface="Calibri" panose="020F0502020204030204" pitchFamily="34" charset="0"/>
                  </a:rPr>
                  <a:t> ~ </a:t>
                </a:r>
                <a14:m>
                  <m:oMath xmlns:m="http://schemas.openxmlformats.org/officeDocument/2006/math">
                    <m:r>
                      <a:rPr lang="en-IN" sz="2400" i="1">
                        <a:solidFill>
                          <a:srgbClr val="0000FF"/>
                        </a:solidFill>
                        <a:latin typeface="Cambria Math" panose="02040503050406030204" pitchFamily="18" charset="0"/>
                      </a:rPr>
                      <m:t>𝛽</m:t>
                    </m:r>
                    <m:r>
                      <a:rPr lang="en-IN" sz="2400" i="1">
                        <a:solidFill>
                          <a:srgbClr val="0000FF"/>
                        </a:solidFill>
                        <a:latin typeface="Cambria Math" panose="02040503050406030204" pitchFamily="18" charset="0"/>
                      </a:rPr>
                      <m:t>𝑙</m:t>
                    </m:r>
                  </m:oMath>
                </a14:m>
                <a:endParaRPr lang="en-IN" sz="2400" dirty="0">
                  <a:latin typeface="Calibri" panose="020F0502020204030204" pitchFamily="34" charset="0"/>
                  <a:cs typeface="Calibri" panose="020F0502020204030204" pitchFamily="34" charset="0"/>
                </a:endParaRPr>
              </a:p>
            </p:txBody>
          </p:sp>
        </mc:Choice>
        <mc:Fallback>
          <p:sp>
            <p:nvSpPr>
              <p:cNvPr id="10" name="Object 7">
                <a:extLst>
                  <a:ext uri="{FF2B5EF4-FFF2-40B4-BE49-F238E27FC236}">
                    <a16:creationId xmlns:a16="http://schemas.microsoft.com/office/drawing/2014/main" id="{C7B23501-33BD-5814-54ED-F0734E42B108}"/>
                  </a:ext>
                </a:extLst>
              </p:cNvPr>
              <p:cNvSpPr txBox="1">
                <a:spLocks noRot="1" noChangeAspect="1" noMove="1" noResize="1" noEditPoints="1" noAdjustHandles="1" noChangeArrowheads="1" noChangeShapeType="1" noTextEdit="1"/>
              </p:cNvSpPr>
              <p:nvPr/>
            </p:nvSpPr>
            <p:spPr bwMode="auto">
              <a:xfrm>
                <a:off x="408495" y="3704448"/>
                <a:ext cx="2624138" cy="560388"/>
              </a:xfrm>
              <a:prstGeom prst="rect">
                <a:avLst/>
              </a:prstGeom>
              <a:blipFill>
                <a:blip r:embed="rId7"/>
                <a:stretch>
                  <a:fillRect t="-8696" b="-6522"/>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Object 7">
                <a:extLst>
                  <a:ext uri="{FF2B5EF4-FFF2-40B4-BE49-F238E27FC236}">
                    <a16:creationId xmlns:a16="http://schemas.microsoft.com/office/drawing/2014/main" id="{16C2B412-9453-16A6-4EB1-4C14F8F8CC25}"/>
                  </a:ext>
                </a:extLst>
              </p:cNvPr>
              <p:cNvSpPr txBox="1"/>
              <p:nvPr/>
            </p:nvSpPr>
            <p:spPr bwMode="auto">
              <a:xfrm>
                <a:off x="533400" y="3209261"/>
                <a:ext cx="2624138" cy="5603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sz="2400" i="1" smtClean="0">
                          <a:solidFill>
                            <a:srgbClr val="0000FF"/>
                          </a:solidFill>
                          <a:latin typeface="Cambria Math" panose="02040503050406030204" pitchFamily="18" charset="0"/>
                        </a:rPr>
                        <m:t>𝛽</m:t>
                      </m:r>
                      <m:r>
                        <a:rPr lang="en-IN" sz="2400" i="1" smtClean="0">
                          <a:solidFill>
                            <a:srgbClr val="0000FF"/>
                          </a:solidFill>
                          <a:latin typeface="Cambria Math" panose="02040503050406030204" pitchFamily="18" charset="0"/>
                        </a:rPr>
                        <m:t>𝑙</m:t>
                      </m:r>
                      <m:r>
                        <a:rPr lang="en-US" sz="2400" b="0" i="1" smtClean="0">
                          <a:solidFill>
                            <a:srgbClr val="0000FF"/>
                          </a:solidFill>
                          <a:latin typeface="Cambria Math" panose="02040503050406030204" pitchFamily="18" charset="0"/>
                        </a:rPr>
                        <m:t>≪1</m:t>
                      </m:r>
                    </m:oMath>
                  </m:oMathPara>
                </a14:m>
                <a:endParaRPr lang="en-IN" sz="2400" dirty="0">
                  <a:latin typeface="Calibri" panose="020F0502020204030204" pitchFamily="34" charset="0"/>
                  <a:cs typeface="Calibri" panose="020F0502020204030204" pitchFamily="34" charset="0"/>
                </a:endParaRPr>
              </a:p>
            </p:txBody>
          </p:sp>
        </mc:Choice>
        <mc:Fallback>
          <p:sp>
            <p:nvSpPr>
              <p:cNvPr id="11" name="Object 7">
                <a:extLst>
                  <a:ext uri="{FF2B5EF4-FFF2-40B4-BE49-F238E27FC236}">
                    <a16:creationId xmlns:a16="http://schemas.microsoft.com/office/drawing/2014/main" id="{16C2B412-9453-16A6-4EB1-4C14F8F8CC25}"/>
                  </a:ext>
                </a:extLst>
              </p:cNvPr>
              <p:cNvSpPr txBox="1">
                <a:spLocks noRot="1" noChangeAspect="1" noMove="1" noResize="1" noEditPoints="1" noAdjustHandles="1" noChangeArrowheads="1" noChangeShapeType="1" noTextEdit="1"/>
              </p:cNvSpPr>
              <p:nvPr/>
            </p:nvSpPr>
            <p:spPr bwMode="auto">
              <a:xfrm>
                <a:off x="533400" y="3209261"/>
                <a:ext cx="2624138" cy="560388"/>
              </a:xfrm>
              <a:prstGeom prst="rect">
                <a:avLst/>
              </a:prstGeom>
              <a:blipFill>
                <a:blip r:embed="rId8"/>
                <a:stretch>
                  <a:fillRect l="-2093"/>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Object 7">
                <a:extLst>
                  <a:ext uri="{FF2B5EF4-FFF2-40B4-BE49-F238E27FC236}">
                    <a16:creationId xmlns:a16="http://schemas.microsoft.com/office/drawing/2014/main" id="{12AA775E-F1DD-3F8E-A669-5F2D4C37EAE4}"/>
                  </a:ext>
                </a:extLst>
              </p:cNvPr>
              <p:cNvSpPr txBox="1"/>
              <p:nvPr/>
            </p:nvSpPr>
            <p:spPr bwMode="auto">
              <a:xfrm>
                <a:off x="255389" y="4372915"/>
                <a:ext cx="2624138" cy="560388"/>
              </a:xfrm>
              <a:prstGeom prst="rect">
                <a:avLst/>
              </a:prstGeom>
              <a:noFill/>
              <a:ln>
                <a:noFill/>
              </a:ln>
              <a:effectLst/>
            </p:spPr>
            <p:txBody>
              <a:bodyPr>
                <a:noAutofit/>
              </a:bodyPr>
              <a:lstStyle/>
              <a:p>
                <a:pPr/>
                <a14:m>
                  <m:oMath xmlns:m="http://schemas.openxmlformats.org/officeDocument/2006/math">
                    <m:sSub>
                      <m:sSubPr>
                        <m:ctrlPr>
                          <a:rPr lang="en-IN" sz="2000" i="1" smtClean="0">
                            <a:solidFill>
                              <a:srgbClr val="00B050"/>
                            </a:solidFill>
                            <a:latin typeface="Cambria Math" panose="02040503050406030204" pitchFamily="18" charset="0"/>
                          </a:rPr>
                        </m:ctrlPr>
                      </m:sSubPr>
                      <m:e>
                        <m:r>
                          <a:rPr lang="en-IN" sz="2000" i="1">
                            <a:solidFill>
                              <a:srgbClr val="00B050"/>
                            </a:solidFill>
                            <a:latin typeface="Cambria Math" panose="02040503050406030204" pitchFamily="18" charset="0"/>
                          </a:rPr>
                          <m:t>𝑍</m:t>
                        </m:r>
                      </m:e>
                      <m:sub>
                        <m:r>
                          <a:rPr lang="en-IN" sz="2000" i="1">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𝑠</m:t>
                        </m:r>
                      </m:sub>
                    </m:sSub>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𝑗</m:t>
                    </m:r>
                  </m:oMath>
                </a14:m>
                <a:r>
                  <a:rPr lang="en-US" sz="2000" dirty="0">
                    <a:solidFill>
                      <a:srgbClr val="00B050"/>
                    </a:solidFill>
                    <a:cs typeface="Calibri" panose="020F0502020204030204" pitchFamily="34" charset="0"/>
                  </a:rPr>
                  <a:t> </a:t>
                </a:r>
                <a14:m>
                  <m:oMath xmlns:m="http://schemas.openxmlformats.org/officeDocument/2006/math">
                    <m:rad>
                      <m:radPr>
                        <m:degHide m:val="on"/>
                        <m:ctrlPr>
                          <a:rPr lang="en-US" sz="2000" i="1" dirty="0">
                            <a:solidFill>
                              <a:srgbClr val="00B050"/>
                            </a:solidFill>
                            <a:latin typeface="Cambria Math" panose="02040503050406030204" pitchFamily="18" charset="0"/>
                            <a:cs typeface="Calibri" panose="020F0502020204030204" pitchFamily="34" charset="0"/>
                          </a:rPr>
                        </m:ctrlPr>
                      </m:radPr>
                      <m:deg/>
                      <m:e>
                        <m:f>
                          <m:fPr>
                            <m:ctrlPr>
                              <a:rPr lang="en-US" sz="2000" i="1" dirty="0">
                                <a:solidFill>
                                  <a:srgbClr val="00B050"/>
                                </a:solidFill>
                                <a:latin typeface="Cambria Math" panose="02040503050406030204" pitchFamily="18" charset="0"/>
                                <a:cs typeface="Calibri" panose="020F0502020204030204" pitchFamily="34" charset="0"/>
                              </a:rPr>
                            </m:ctrlPr>
                          </m:fPr>
                          <m:num>
                            <m:r>
                              <a:rPr lang="en-US" sz="2000" i="1" dirty="0">
                                <a:solidFill>
                                  <a:srgbClr val="00B050"/>
                                </a:solidFill>
                                <a:latin typeface="Cambria Math" panose="02040503050406030204" pitchFamily="18" charset="0"/>
                                <a:cs typeface="Calibri" panose="020F0502020204030204" pitchFamily="34" charset="0"/>
                              </a:rPr>
                              <m:t>𝐿</m:t>
                            </m:r>
                          </m:num>
                          <m:den>
                            <m:r>
                              <a:rPr lang="en-US" sz="2000" i="1" dirty="0">
                                <a:solidFill>
                                  <a:srgbClr val="00B050"/>
                                </a:solidFill>
                                <a:latin typeface="Cambria Math" panose="02040503050406030204" pitchFamily="18" charset="0"/>
                                <a:cs typeface="Calibri" panose="020F0502020204030204" pitchFamily="34" charset="0"/>
                              </a:rPr>
                              <m:t>𝐶</m:t>
                            </m:r>
                          </m:den>
                        </m:f>
                        <m:r>
                          <a:rPr lang="en-US" sz="2000" i="1" dirty="0">
                            <a:solidFill>
                              <a:srgbClr val="00B050"/>
                            </a:solidFill>
                            <a:latin typeface="Cambria Math" panose="02040503050406030204" pitchFamily="18" charset="0"/>
                            <a:cs typeface="Calibri" panose="020F0502020204030204" pitchFamily="34" charset="0"/>
                          </a:rPr>
                          <m:t> ∗</m:t>
                        </m:r>
                        <m:r>
                          <a:rPr lang="en-US" sz="2000" i="1" dirty="0">
                            <a:solidFill>
                              <a:srgbClr val="00B050"/>
                            </a:solidFill>
                            <a:latin typeface="Cambria Math" panose="02040503050406030204" pitchFamily="18" charset="0"/>
                            <a:cs typeface="Calibri" panose="020F0502020204030204" pitchFamily="34" charset="0"/>
                          </a:rPr>
                          <m:t>𝜔</m:t>
                        </m:r>
                        <m:rad>
                          <m:radPr>
                            <m:degHide m:val="on"/>
                            <m:ctrlPr>
                              <a:rPr lang="en-US" sz="2000" i="1" dirty="0">
                                <a:solidFill>
                                  <a:srgbClr val="00B050"/>
                                </a:solidFill>
                                <a:latin typeface="Cambria Math" panose="02040503050406030204" pitchFamily="18" charset="0"/>
                                <a:cs typeface="Calibri" panose="020F0502020204030204" pitchFamily="34" charset="0"/>
                              </a:rPr>
                            </m:ctrlPr>
                          </m:radPr>
                          <m:deg/>
                          <m:e>
                            <m:r>
                              <a:rPr lang="en-US" sz="2000" i="1" dirty="0">
                                <a:solidFill>
                                  <a:srgbClr val="00B050"/>
                                </a:solidFill>
                                <a:latin typeface="Cambria Math" panose="02040503050406030204" pitchFamily="18" charset="0"/>
                                <a:cs typeface="Calibri" panose="020F0502020204030204" pitchFamily="34" charset="0"/>
                              </a:rPr>
                              <m:t>𝐿𝐶</m:t>
                            </m:r>
                          </m:e>
                        </m:rad>
                      </m:e>
                    </m:rad>
                    <m:r>
                      <a:rPr lang="en-US" sz="2000" i="1" dirty="0">
                        <a:solidFill>
                          <a:srgbClr val="00B050"/>
                        </a:solidFill>
                        <a:latin typeface="Cambria Math" panose="02040503050406030204" pitchFamily="18" charset="0"/>
                        <a:cs typeface="Calibri" panose="020F0502020204030204" pitchFamily="34" charset="0"/>
                      </a:rPr>
                      <m:t> </m:t>
                    </m:r>
                  </m:oMath>
                </a14:m>
                <a:r>
                  <a:rPr lang="en-US" sz="2000" dirty="0">
                    <a:solidFill>
                      <a:srgbClr val="00B050"/>
                    </a:solidFill>
                    <a:cs typeface="Calibri" panose="020F0502020204030204" pitchFamily="34" charset="0"/>
                  </a:rPr>
                  <a:t>l</a:t>
                </a:r>
                <a:endParaRPr lang="en-IN" sz="2000" dirty="0">
                  <a:latin typeface="Calibri" panose="020F0502020204030204" pitchFamily="34" charset="0"/>
                  <a:cs typeface="Calibri" panose="020F0502020204030204" pitchFamily="34" charset="0"/>
                </a:endParaRPr>
              </a:p>
            </p:txBody>
          </p:sp>
        </mc:Choice>
        <mc:Fallback>
          <p:sp>
            <p:nvSpPr>
              <p:cNvPr id="12" name="Object 7">
                <a:extLst>
                  <a:ext uri="{FF2B5EF4-FFF2-40B4-BE49-F238E27FC236}">
                    <a16:creationId xmlns:a16="http://schemas.microsoft.com/office/drawing/2014/main" id="{12AA775E-F1DD-3F8E-A669-5F2D4C37EAE4}"/>
                  </a:ext>
                </a:extLst>
              </p:cNvPr>
              <p:cNvSpPr txBox="1">
                <a:spLocks noRot="1" noChangeAspect="1" noMove="1" noResize="1" noEditPoints="1" noAdjustHandles="1" noChangeArrowheads="1" noChangeShapeType="1" noTextEdit="1"/>
              </p:cNvSpPr>
              <p:nvPr/>
            </p:nvSpPr>
            <p:spPr bwMode="auto">
              <a:xfrm>
                <a:off x="255389" y="4372915"/>
                <a:ext cx="2624138" cy="560388"/>
              </a:xfrm>
              <a:prstGeom prst="rect">
                <a:avLst/>
              </a:prstGeom>
              <a:blipFill>
                <a:blip r:embed="rId9"/>
                <a:stretch>
                  <a:fillRect b="-23913"/>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Object 7">
                <a:extLst>
                  <a:ext uri="{FF2B5EF4-FFF2-40B4-BE49-F238E27FC236}">
                    <a16:creationId xmlns:a16="http://schemas.microsoft.com/office/drawing/2014/main" id="{BF6A5A29-7FF1-41B3-C829-D42FBD9F9B49}"/>
                  </a:ext>
                </a:extLst>
              </p:cNvPr>
              <p:cNvSpPr txBox="1"/>
              <p:nvPr/>
            </p:nvSpPr>
            <p:spPr bwMode="auto">
              <a:xfrm>
                <a:off x="288131" y="5125390"/>
                <a:ext cx="2624138" cy="560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IN" sz="2000" i="1">
                              <a:solidFill>
                                <a:srgbClr val="00B050"/>
                              </a:solidFill>
                              <a:latin typeface="Cambria Math" panose="02040503050406030204" pitchFamily="18" charset="0"/>
                            </a:rPr>
                            <m:t>𝑍</m:t>
                          </m:r>
                        </m:e>
                        <m:sub>
                          <m:r>
                            <a:rPr lang="en-IN" sz="2000" i="1">
                              <a:solidFill>
                                <a:srgbClr val="00B050"/>
                              </a:solidFill>
                              <a:latin typeface="Cambria Math" panose="02040503050406030204" pitchFamily="18" charset="0"/>
                            </a:rPr>
                            <m:t>𝑖𝑜</m:t>
                          </m:r>
                        </m:sub>
                      </m:sSub>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𝑗</m:t>
                      </m:r>
                      <m:r>
                        <a:rPr lang="en-US" sz="2000" i="1" dirty="0">
                          <a:solidFill>
                            <a:srgbClr val="00B050"/>
                          </a:solidFill>
                          <a:latin typeface="Cambria Math" panose="02040503050406030204" pitchFamily="18" charset="0"/>
                          <a:cs typeface="Calibri" panose="020F0502020204030204" pitchFamily="34" charset="0"/>
                        </a:rPr>
                        <m:t>𝜔</m:t>
                      </m:r>
                      <m:r>
                        <a:rPr lang="en-US" sz="2000" b="0" i="1" dirty="0" smtClean="0">
                          <a:solidFill>
                            <a:srgbClr val="00B050"/>
                          </a:solidFill>
                          <a:latin typeface="Cambria Math" panose="02040503050406030204" pitchFamily="18" charset="0"/>
                          <a:cs typeface="Calibri" panose="020F0502020204030204" pitchFamily="34" charset="0"/>
                        </a:rPr>
                        <m:t>𝐿𝑙</m:t>
                      </m:r>
                    </m:oMath>
                  </m:oMathPara>
                </a14:m>
                <a:endParaRPr lang="en-IN" sz="2000" dirty="0">
                  <a:latin typeface="Calibri" panose="020F0502020204030204" pitchFamily="34" charset="0"/>
                  <a:cs typeface="Calibri" panose="020F0502020204030204" pitchFamily="34" charset="0"/>
                </a:endParaRPr>
              </a:p>
            </p:txBody>
          </p:sp>
        </mc:Choice>
        <mc:Fallback>
          <p:sp>
            <p:nvSpPr>
              <p:cNvPr id="13" name="Object 7">
                <a:extLst>
                  <a:ext uri="{FF2B5EF4-FFF2-40B4-BE49-F238E27FC236}">
                    <a16:creationId xmlns:a16="http://schemas.microsoft.com/office/drawing/2014/main" id="{BF6A5A29-7FF1-41B3-C829-D42FBD9F9B49}"/>
                  </a:ext>
                </a:extLst>
              </p:cNvPr>
              <p:cNvSpPr txBox="1">
                <a:spLocks noRot="1" noChangeAspect="1" noMove="1" noResize="1" noEditPoints="1" noAdjustHandles="1" noChangeArrowheads="1" noChangeShapeType="1" noTextEdit="1"/>
              </p:cNvSpPr>
              <p:nvPr/>
            </p:nvSpPr>
            <p:spPr bwMode="auto">
              <a:xfrm>
                <a:off x="288131" y="5125390"/>
                <a:ext cx="2624138" cy="560388"/>
              </a:xfrm>
              <a:prstGeom prst="rect">
                <a:avLst/>
              </a:prstGeom>
              <a:blipFill>
                <a:blip r:embed="rId10"/>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Object 7">
                <a:extLst>
                  <a:ext uri="{FF2B5EF4-FFF2-40B4-BE49-F238E27FC236}">
                    <a16:creationId xmlns:a16="http://schemas.microsoft.com/office/drawing/2014/main" id="{AA10FA3D-CB8D-6F82-0F19-463062E6EF52}"/>
                  </a:ext>
                </a:extLst>
              </p:cNvPr>
              <p:cNvSpPr txBox="1"/>
              <p:nvPr/>
            </p:nvSpPr>
            <p:spPr bwMode="auto">
              <a:xfrm>
                <a:off x="299915" y="5985944"/>
                <a:ext cx="2624138" cy="560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b="0" i="1" smtClean="0">
                          <a:solidFill>
                            <a:srgbClr val="00B050"/>
                          </a:solidFill>
                          <a:latin typeface="Cambria Math" panose="02040503050406030204" pitchFamily="18" charset="0"/>
                        </a:rPr>
                        <m:t>𝐿</m:t>
                      </m:r>
                      <m:r>
                        <a:rPr lang="en-US" sz="2000" b="0" i="1" baseline="-25000" smtClean="0">
                          <a:solidFill>
                            <a:srgbClr val="00B050"/>
                          </a:solidFill>
                          <a:latin typeface="Cambria Math" panose="02040503050406030204" pitchFamily="18" charset="0"/>
                        </a:rPr>
                        <m:t>𝑒𝑓𝑓</m:t>
                      </m:r>
                      <m:r>
                        <a:rPr lang="en-IN" sz="2000" i="1">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𝐿𝑙</m:t>
                      </m:r>
                    </m:oMath>
                  </m:oMathPara>
                </a14:m>
                <a:endParaRPr lang="en-IN" sz="2000" dirty="0">
                  <a:latin typeface="Calibri" panose="020F0502020204030204" pitchFamily="34" charset="0"/>
                  <a:cs typeface="Calibri" panose="020F0502020204030204" pitchFamily="34" charset="0"/>
                </a:endParaRPr>
              </a:p>
            </p:txBody>
          </p:sp>
        </mc:Choice>
        <mc:Fallback>
          <p:sp>
            <p:nvSpPr>
              <p:cNvPr id="14" name="Object 7">
                <a:extLst>
                  <a:ext uri="{FF2B5EF4-FFF2-40B4-BE49-F238E27FC236}">
                    <a16:creationId xmlns:a16="http://schemas.microsoft.com/office/drawing/2014/main" id="{AA10FA3D-CB8D-6F82-0F19-463062E6EF52}"/>
                  </a:ext>
                </a:extLst>
              </p:cNvPr>
              <p:cNvSpPr txBox="1">
                <a:spLocks noRot="1" noChangeAspect="1" noMove="1" noResize="1" noEditPoints="1" noAdjustHandles="1" noChangeArrowheads="1" noChangeShapeType="1" noTextEdit="1"/>
              </p:cNvSpPr>
              <p:nvPr/>
            </p:nvSpPr>
            <p:spPr bwMode="auto">
              <a:xfrm>
                <a:off x="299915" y="5985944"/>
                <a:ext cx="2624138" cy="560388"/>
              </a:xfrm>
              <a:prstGeom prst="rect">
                <a:avLst/>
              </a:prstGeom>
              <a:blipFill>
                <a:blip r:embed="rId11"/>
                <a:stretch>
                  <a:fillRect/>
                </a:stretch>
              </a:blipFill>
              <a:ln>
                <a:noFill/>
              </a:ln>
              <a:effectLst/>
            </p:spPr>
            <p:txBody>
              <a:bodyPr/>
              <a:lstStyle/>
              <a:p>
                <a:r>
                  <a:rPr lang="en-I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P spid="37897" grpId="0"/>
      <p:bldP spid="10" grpId="0"/>
      <p:bldP spid="11"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6666-BEE1-60B1-31AF-91E407BFBE16}"/>
              </a:ext>
            </a:extLst>
          </p:cNvPr>
          <p:cNvSpPr>
            <a:spLocks noGrp="1"/>
          </p:cNvSpPr>
          <p:nvPr>
            <p:ph type="title"/>
          </p:nvPr>
        </p:nvSpPr>
        <p:spPr/>
        <p:txBody>
          <a:bodyPr/>
          <a:lstStyle/>
          <a:p>
            <a:r>
              <a:rPr lang="en-US" dirty="0"/>
              <a:t>Alternatively,</a:t>
            </a:r>
            <a:endParaRPr lang="en-IN"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FDA4B49-570A-C162-BB3E-B73DA0118DC1}"/>
                  </a:ext>
                </a:extLst>
              </p:cNvPr>
              <p:cNvSpPr txBox="1"/>
              <p:nvPr/>
            </p:nvSpPr>
            <p:spPr>
              <a:xfrm>
                <a:off x="990600" y="1371600"/>
                <a:ext cx="1524000" cy="136537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800" i="1" smtClean="0">
                          <a:solidFill>
                            <a:srgbClr val="00B050"/>
                          </a:solidFill>
                          <a:latin typeface="Cambria Math" panose="02040503050406030204" pitchFamily="18" charset="0"/>
                        </a:rPr>
                        <m:t>𝑍</m:t>
                      </m:r>
                      <m:r>
                        <a:rPr lang="en-US" sz="2800" b="0" i="1" baseline="-25000" smtClean="0">
                          <a:solidFill>
                            <a:srgbClr val="00B050"/>
                          </a:solidFill>
                          <a:latin typeface="Cambria Math" panose="02040503050406030204" pitchFamily="18" charset="0"/>
                        </a:rPr>
                        <m:t>𝑜</m:t>
                      </m:r>
                      <m:r>
                        <a:rPr lang="en-IN" sz="2800" i="1">
                          <a:solidFill>
                            <a:srgbClr val="00B050"/>
                          </a:solidFill>
                          <a:latin typeface="Cambria Math" panose="02040503050406030204" pitchFamily="18" charset="0"/>
                        </a:rPr>
                        <m:t>=</m:t>
                      </m:r>
                      <m:rad>
                        <m:radPr>
                          <m:degHide m:val="on"/>
                          <m:ctrlPr>
                            <a:rPr lang="en-US" sz="2800" i="1" dirty="0">
                              <a:solidFill>
                                <a:srgbClr val="00B050"/>
                              </a:solidFill>
                              <a:latin typeface="Cambria Math" panose="02040503050406030204" pitchFamily="18" charset="0"/>
                              <a:cs typeface="Calibri" panose="020F0502020204030204" pitchFamily="34" charset="0"/>
                            </a:rPr>
                          </m:ctrlPr>
                        </m:radPr>
                        <m:deg/>
                        <m:e>
                          <m:f>
                            <m:fPr>
                              <m:ctrlPr>
                                <a:rPr lang="en-US" sz="2800" i="1" dirty="0">
                                  <a:solidFill>
                                    <a:srgbClr val="00B050"/>
                                  </a:solidFill>
                                  <a:latin typeface="Cambria Math" panose="02040503050406030204" pitchFamily="18" charset="0"/>
                                  <a:cs typeface="Calibri" panose="020F0502020204030204" pitchFamily="34" charset="0"/>
                                </a:rPr>
                              </m:ctrlPr>
                            </m:fPr>
                            <m:num>
                              <m:r>
                                <a:rPr lang="en-US" sz="2800" i="1" dirty="0">
                                  <a:solidFill>
                                    <a:srgbClr val="00B050"/>
                                  </a:solidFill>
                                  <a:latin typeface="Cambria Math" panose="02040503050406030204" pitchFamily="18" charset="0"/>
                                  <a:cs typeface="Calibri" panose="020F0502020204030204" pitchFamily="34" charset="0"/>
                                </a:rPr>
                                <m:t>𝐿</m:t>
                              </m:r>
                            </m:num>
                            <m:den>
                              <m:r>
                                <a:rPr lang="en-US" sz="2800" i="1" dirty="0">
                                  <a:solidFill>
                                    <a:srgbClr val="00B050"/>
                                  </a:solidFill>
                                  <a:latin typeface="Cambria Math" panose="02040503050406030204" pitchFamily="18" charset="0"/>
                                  <a:cs typeface="Calibri" panose="020F0502020204030204" pitchFamily="34" charset="0"/>
                                </a:rPr>
                                <m:t>𝐶</m:t>
                              </m:r>
                            </m:den>
                          </m:f>
                        </m:e>
                      </m:rad>
                    </m:oMath>
                  </m:oMathPara>
                </a14:m>
                <a:endParaRPr lang="en-IN" sz="2800" dirty="0"/>
              </a:p>
            </p:txBody>
          </p:sp>
        </mc:Choice>
        <mc:Fallback>
          <p:sp>
            <p:nvSpPr>
              <p:cNvPr id="5" name="TextBox 4">
                <a:extLst>
                  <a:ext uri="{FF2B5EF4-FFF2-40B4-BE49-F238E27FC236}">
                    <a16:creationId xmlns:a16="http://schemas.microsoft.com/office/drawing/2014/main" id="{CFDA4B49-570A-C162-BB3E-B73DA0118DC1}"/>
                  </a:ext>
                </a:extLst>
              </p:cNvPr>
              <p:cNvSpPr txBox="1">
                <a:spLocks noRot="1" noChangeAspect="1" noMove="1" noResize="1" noEditPoints="1" noAdjustHandles="1" noChangeArrowheads="1" noChangeShapeType="1" noTextEdit="1"/>
              </p:cNvSpPr>
              <p:nvPr/>
            </p:nvSpPr>
            <p:spPr>
              <a:xfrm>
                <a:off x="990600" y="1371600"/>
                <a:ext cx="1524000" cy="136537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35A433A-7C86-735C-51CD-45BA285AEFFE}"/>
                  </a:ext>
                </a:extLst>
              </p:cNvPr>
              <p:cNvSpPr txBox="1"/>
              <p:nvPr/>
            </p:nvSpPr>
            <p:spPr>
              <a:xfrm>
                <a:off x="381000" y="2874168"/>
                <a:ext cx="3124200" cy="110966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3200" b="0" i="1" smtClean="0">
                          <a:solidFill>
                            <a:srgbClr val="00B050"/>
                          </a:solidFill>
                          <a:latin typeface="Cambria Math" panose="02040503050406030204" pitchFamily="18" charset="0"/>
                        </a:rPr>
                        <m:t>𝑣</m:t>
                      </m:r>
                      <m:r>
                        <a:rPr lang="en-IN" sz="3200" i="1">
                          <a:solidFill>
                            <a:srgbClr val="00B050"/>
                          </a:solidFill>
                          <a:latin typeface="Cambria Math" panose="02040503050406030204" pitchFamily="18" charset="0"/>
                        </a:rPr>
                        <m:t>=</m:t>
                      </m:r>
                      <m:f>
                        <m:fPr>
                          <m:ctrlPr>
                            <a:rPr lang="en-IN" sz="3200" i="1" smtClean="0">
                              <a:solidFill>
                                <a:srgbClr val="00B050"/>
                              </a:solidFill>
                              <a:latin typeface="Cambria Math" panose="02040503050406030204" pitchFamily="18" charset="0"/>
                            </a:rPr>
                          </m:ctrlPr>
                        </m:fPr>
                        <m:num>
                          <m:r>
                            <a:rPr lang="en-US" sz="3200" b="0" i="1" smtClean="0">
                              <a:solidFill>
                                <a:srgbClr val="00B050"/>
                              </a:solidFill>
                              <a:latin typeface="Cambria Math" panose="02040503050406030204" pitchFamily="18" charset="0"/>
                            </a:rPr>
                            <m:t>1</m:t>
                          </m:r>
                        </m:num>
                        <m:den>
                          <m:rad>
                            <m:radPr>
                              <m:degHide m:val="on"/>
                              <m:ctrlPr>
                                <a:rPr lang="en-US" sz="3200" i="1" dirty="0">
                                  <a:solidFill>
                                    <a:srgbClr val="00B050"/>
                                  </a:solidFill>
                                  <a:latin typeface="Cambria Math" panose="02040503050406030204" pitchFamily="18" charset="0"/>
                                  <a:cs typeface="Calibri" panose="020F0502020204030204" pitchFamily="34" charset="0"/>
                                </a:rPr>
                              </m:ctrlPr>
                            </m:radPr>
                            <m:deg/>
                            <m:e>
                              <m:r>
                                <a:rPr lang="en-US" sz="3200" i="1" dirty="0">
                                  <a:solidFill>
                                    <a:srgbClr val="00B050"/>
                                  </a:solidFill>
                                  <a:latin typeface="Cambria Math" panose="02040503050406030204" pitchFamily="18" charset="0"/>
                                  <a:cs typeface="Calibri" panose="020F0502020204030204" pitchFamily="34" charset="0"/>
                                </a:rPr>
                                <m:t>𝐿𝐶</m:t>
                              </m:r>
                            </m:e>
                          </m:rad>
                        </m:den>
                      </m:f>
                    </m:oMath>
                  </m:oMathPara>
                </a14:m>
                <a:endParaRPr lang="en-IN" sz="3200" dirty="0"/>
              </a:p>
            </p:txBody>
          </p:sp>
        </mc:Choice>
        <mc:Fallback>
          <p:sp>
            <p:nvSpPr>
              <p:cNvPr id="6" name="TextBox 5">
                <a:extLst>
                  <a:ext uri="{FF2B5EF4-FFF2-40B4-BE49-F238E27FC236}">
                    <a16:creationId xmlns:a16="http://schemas.microsoft.com/office/drawing/2014/main" id="{235A433A-7C86-735C-51CD-45BA285AEFFE}"/>
                  </a:ext>
                </a:extLst>
              </p:cNvPr>
              <p:cNvSpPr txBox="1">
                <a:spLocks noRot="1" noChangeAspect="1" noMove="1" noResize="1" noEditPoints="1" noAdjustHandles="1" noChangeArrowheads="1" noChangeShapeType="1" noTextEdit="1"/>
              </p:cNvSpPr>
              <p:nvPr/>
            </p:nvSpPr>
            <p:spPr>
              <a:xfrm>
                <a:off x="381000" y="2874168"/>
                <a:ext cx="3124200" cy="110966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D624C95-5DA4-D8F8-2B58-2A32FCA34D51}"/>
                  </a:ext>
                </a:extLst>
              </p:cNvPr>
              <p:cNvSpPr txBox="1"/>
              <p:nvPr/>
            </p:nvSpPr>
            <p:spPr>
              <a:xfrm>
                <a:off x="4825591" y="1371600"/>
                <a:ext cx="1626418" cy="101111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sz="3200" b="0" i="1" smtClean="0">
                          <a:solidFill>
                            <a:srgbClr val="00B050"/>
                          </a:solidFill>
                          <a:latin typeface="Cambria Math" panose="02040503050406030204" pitchFamily="18" charset="0"/>
                        </a:rPr>
                        <m:t>𝐿</m:t>
                      </m:r>
                      <m:r>
                        <a:rPr lang="en-IN" sz="3200" i="1">
                          <a:solidFill>
                            <a:srgbClr val="00B050"/>
                          </a:solidFill>
                          <a:latin typeface="Cambria Math" panose="02040503050406030204" pitchFamily="18" charset="0"/>
                        </a:rPr>
                        <m:t>=</m:t>
                      </m:r>
                      <m:f>
                        <m:fPr>
                          <m:ctrlPr>
                            <a:rPr lang="en-IN" sz="3200" i="1" smtClean="0">
                              <a:solidFill>
                                <a:srgbClr val="00B050"/>
                              </a:solidFill>
                              <a:latin typeface="Cambria Math" panose="02040503050406030204" pitchFamily="18" charset="0"/>
                            </a:rPr>
                          </m:ctrlPr>
                        </m:fPr>
                        <m:num>
                          <m:r>
                            <a:rPr lang="en-US" sz="3200" b="0" i="1" smtClean="0">
                              <a:solidFill>
                                <a:srgbClr val="00B050"/>
                              </a:solidFill>
                              <a:latin typeface="Cambria Math" panose="02040503050406030204" pitchFamily="18" charset="0"/>
                            </a:rPr>
                            <m:t>𝑍</m:t>
                          </m:r>
                          <m:r>
                            <a:rPr lang="en-US" sz="3200" b="0" i="1" baseline="-25000" smtClean="0">
                              <a:solidFill>
                                <a:srgbClr val="00B050"/>
                              </a:solidFill>
                              <a:latin typeface="Cambria Math" panose="02040503050406030204" pitchFamily="18" charset="0"/>
                            </a:rPr>
                            <m:t>0</m:t>
                          </m:r>
                        </m:num>
                        <m:den>
                          <m:r>
                            <a:rPr lang="en-US" sz="3200" b="0" i="1" smtClean="0">
                              <a:solidFill>
                                <a:srgbClr val="00B050"/>
                              </a:solidFill>
                              <a:latin typeface="Cambria Math" panose="02040503050406030204" pitchFamily="18" charset="0"/>
                            </a:rPr>
                            <m:t>𝑣</m:t>
                          </m:r>
                        </m:den>
                      </m:f>
                    </m:oMath>
                  </m:oMathPara>
                </a14:m>
                <a:endParaRPr lang="en-IN" sz="3200" dirty="0"/>
              </a:p>
            </p:txBody>
          </p:sp>
        </mc:Choice>
        <mc:Fallback>
          <p:sp>
            <p:nvSpPr>
              <p:cNvPr id="7" name="TextBox 6">
                <a:extLst>
                  <a:ext uri="{FF2B5EF4-FFF2-40B4-BE49-F238E27FC236}">
                    <a16:creationId xmlns:a16="http://schemas.microsoft.com/office/drawing/2014/main" id="{8D624C95-5DA4-D8F8-2B58-2A32FCA34D51}"/>
                  </a:ext>
                </a:extLst>
              </p:cNvPr>
              <p:cNvSpPr txBox="1">
                <a:spLocks noRot="1" noChangeAspect="1" noMove="1" noResize="1" noEditPoints="1" noAdjustHandles="1" noChangeArrowheads="1" noChangeShapeType="1" noTextEdit="1"/>
              </p:cNvSpPr>
              <p:nvPr/>
            </p:nvSpPr>
            <p:spPr>
              <a:xfrm>
                <a:off x="4825591" y="1371600"/>
                <a:ext cx="1626418" cy="101111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110E28-DD3B-1FE8-ADAA-987627304854}"/>
                  </a:ext>
                </a:extLst>
              </p:cNvPr>
              <p:cNvSpPr txBox="1"/>
              <p:nvPr/>
            </p:nvSpPr>
            <p:spPr>
              <a:xfrm>
                <a:off x="4825592" y="2721321"/>
                <a:ext cx="1626417" cy="13328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sz="2800" b="0" i="1" smtClean="0">
                          <a:solidFill>
                            <a:srgbClr val="00B050"/>
                          </a:solidFill>
                          <a:latin typeface="Cambria Math" panose="02040503050406030204" pitchFamily="18" charset="0"/>
                        </a:rPr>
                        <m:t>𝐶</m:t>
                      </m:r>
                      <m:r>
                        <a:rPr lang="en-IN" sz="2800" i="1">
                          <a:solidFill>
                            <a:srgbClr val="00B050"/>
                          </a:solidFill>
                          <a:latin typeface="Cambria Math" panose="02040503050406030204" pitchFamily="18" charset="0"/>
                        </a:rPr>
                        <m:t>=</m:t>
                      </m:r>
                      <m:r>
                        <a:rPr lang="en-US" sz="2800" b="0" i="1" smtClean="0">
                          <a:solidFill>
                            <a:srgbClr val="00B050"/>
                          </a:solidFill>
                          <a:latin typeface="Cambria Math" panose="02040503050406030204" pitchFamily="18" charset="0"/>
                        </a:rPr>
                        <m:t> </m:t>
                      </m:r>
                      <m:f>
                        <m:fPr>
                          <m:ctrlPr>
                            <a:rPr lang="en-US" sz="2800" b="0" i="1" smtClean="0">
                              <a:solidFill>
                                <a:srgbClr val="00B050"/>
                              </a:solidFill>
                              <a:latin typeface="Cambria Math" panose="02040503050406030204" pitchFamily="18" charset="0"/>
                            </a:rPr>
                          </m:ctrlPr>
                        </m:fPr>
                        <m:num>
                          <m:r>
                            <a:rPr lang="en-US" sz="2800" b="0" i="1" smtClean="0">
                              <a:solidFill>
                                <a:srgbClr val="00B050"/>
                              </a:solidFill>
                              <a:latin typeface="Cambria Math" panose="02040503050406030204" pitchFamily="18" charset="0"/>
                            </a:rPr>
                            <m:t>1</m:t>
                          </m:r>
                        </m:num>
                        <m:den>
                          <m:r>
                            <a:rPr lang="en-US" sz="2800" b="0" i="1" smtClean="0">
                              <a:solidFill>
                                <a:srgbClr val="00B050"/>
                              </a:solidFill>
                              <a:latin typeface="Cambria Math" panose="02040503050406030204" pitchFamily="18" charset="0"/>
                            </a:rPr>
                            <m:t>𝑍</m:t>
                          </m:r>
                          <m:r>
                            <a:rPr lang="en-US" sz="2800" b="0" i="1" baseline="-25000" smtClean="0">
                              <a:solidFill>
                                <a:srgbClr val="00B050"/>
                              </a:solidFill>
                              <a:latin typeface="Cambria Math" panose="02040503050406030204" pitchFamily="18" charset="0"/>
                            </a:rPr>
                            <m:t>0</m:t>
                          </m:r>
                          <m:r>
                            <a:rPr lang="en-US" sz="2800" b="0" i="1" smtClean="0">
                              <a:solidFill>
                                <a:srgbClr val="00B050"/>
                              </a:solidFill>
                              <a:latin typeface="Cambria Math" panose="02040503050406030204" pitchFamily="18" charset="0"/>
                            </a:rPr>
                            <m:t>𝑣</m:t>
                          </m:r>
                        </m:den>
                      </m:f>
                    </m:oMath>
                  </m:oMathPara>
                </a14:m>
                <a:endParaRPr lang="en-IN" sz="2800" dirty="0"/>
              </a:p>
              <a:p>
                <a:endParaRPr lang="en-IN" sz="2800" dirty="0"/>
              </a:p>
            </p:txBody>
          </p:sp>
        </mc:Choice>
        <mc:Fallback>
          <p:sp>
            <p:nvSpPr>
              <p:cNvPr id="8" name="TextBox 7">
                <a:extLst>
                  <a:ext uri="{FF2B5EF4-FFF2-40B4-BE49-F238E27FC236}">
                    <a16:creationId xmlns:a16="http://schemas.microsoft.com/office/drawing/2014/main" id="{49110E28-DD3B-1FE8-ADAA-987627304854}"/>
                  </a:ext>
                </a:extLst>
              </p:cNvPr>
              <p:cNvSpPr txBox="1">
                <a:spLocks noRot="1" noChangeAspect="1" noMove="1" noResize="1" noEditPoints="1" noAdjustHandles="1" noChangeArrowheads="1" noChangeShapeType="1" noTextEdit="1"/>
              </p:cNvSpPr>
              <p:nvPr/>
            </p:nvSpPr>
            <p:spPr>
              <a:xfrm>
                <a:off x="4825592" y="2721321"/>
                <a:ext cx="1626417" cy="1332865"/>
              </a:xfrm>
              <a:prstGeom prst="rect">
                <a:avLst/>
              </a:prstGeom>
              <a:blipFill>
                <a:blip r:embed="rId5"/>
                <a:stretch>
                  <a:fillRect/>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548944BB-502C-AD18-B910-8352BE54778F}"/>
              </a:ext>
            </a:extLst>
          </p:cNvPr>
          <p:cNvSpPr txBox="1"/>
          <p:nvPr/>
        </p:nvSpPr>
        <p:spPr>
          <a:xfrm>
            <a:off x="304800" y="4795142"/>
            <a:ext cx="8382000" cy="1323439"/>
          </a:xfrm>
          <a:prstGeom prst="rect">
            <a:avLst/>
          </a:prstGeom>
          <a:noFill/>
        </p:spPr>
        <p:txBody>
          <a:bodyPr wrap="square" rtlCol="0">
            <a:spAutoFit/>
          </a:bodyPr>
          <a:lstStyle/>
          <a:p>
            <a:pPr algn="just"/>
            <a:r>
              <a:rPr lang="en-US" sz="2000" dirty="0">
                <a:solidFill>
                  <a:schemeClr val="accent1"/>
                </a:solidFill>
              </a:rPr>
              <a:t>Example: It I given that the dielectric constant housing the transmission line is 3.55. Where as, the characteristic impedance is 100 Ohms. Calculate the per unit capacitance and inductance if this is used as tuning stub. Assume line length &lt;&lt; quarter wavelength.</a:t>
            </a:r>
            <a:endParaRPr lang="en-IN" sz="2000" dirty="0">
              <a:solidFill>
                <a:schemeClr val="accent1"/>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848B69D-7903-9881-A313-E4156BE9947C}"/>
                  </a:ext>
                </a:extLst>
              </p:cNvPr>
              <p:cNvSpPr txBox="1"/>
              <p:nvPr/>
            </p:nvSpPr>
            <p:spPr>
              <a:xfrm>
                <a:off x="5867400" y="5715000"/>
                <a:ext cx="1600200" cy="102771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3200" b="0" i="1" smtClean="0">
                          <a:solidFill>
                            <a:srgbClr val="00B050"/>
                          </a:solidFill>
                          <a:latin typeface="Cambria Math" panose="02040503050406030204" pitchFamily="18" charset="0"/>
                        </a:rPr>
                        <m:t>𝑣</m:t>
                      </m:r>
                      <m:r>
                        <a:rPr lang="en-IN" sz="3200" i="1">
                          <a:solidFill>
                            <a:srgbClr val="00B050"/>
                          </a:solidFill>
                          <a:latin typeface="Cambria Math" panose="02040503050406030204" pitchFamily="18" charset="0"/>
                        </a:rPr>
                        <m:t>=</m:t>
                      </m:r>
                      <m:f>
                        <m:fPr>
                          <m:ctrlPr>
                            <a:rPr lang="en-IN" sz="3200" i="1" smtClean="0">
                              <a:solidFill>
                                <a:srgbClr val="00B050"/>
                              </a:solidFill>
                              <a:latin typeface="Cambria Math" panose="02040503050406030204" pitchFamily="18" charset="0"/>
                            </a:rPr>
                          </m:ctrlPr>
                        </m:fPr>
                        <m:num>
                          <m:r>
                            <a:rPr lang="en-US" sz="3200" b="0" i="1" smtClean="0">
                              <a:solidFill>
                                <a:srgbClr val="00B050"/>
                              </a:solidFill>
                              <a:latin typeface="Cambria Math" panose="02040503050406030204" pitchFamily="18" charset="0"/>
                            </a:rPr>
                            <m:t>𝑐</m:t>
                          </m:r>
                        </m:num>
                        <m:den>
                          <m:rad>
                            <m:radPr>
                              <m:degHide m:val="on"/>
                              <m:ctrlPr>
                                <a:rPr lang="en-US" sz="3200" i="1" dirty="0">
                                  <a:solidFill>
                                    <a:srgbClr val="00B050"/>
                                  </a:solidFill>
                                  <a:latin typeface="Cambria Math" panose="02040503050406030204" pitchFamily="18" charset="0"/>
                                  <a:cs typeface="Calibri" panose="020F0502020204030204" pitchFamily="34" charset="0"/>
                                </a:rPr>
                              </m:ctrlPr>
                            </m:radPr>
                            <m:deg/>
                            <m:e>
                              <m:r>
                                <a:rPr lang="en-US" sz="3200" b="0" i="1" dirty="0" smtClean="0">
                                  <a:solidFill>
                                    <a:srgbClr val="00B050"/>
                                  </a:solidFill>
                                  <a:latin typeface="Cambria Math" panose="02040503050406030204" pitchFamily="18" charset="0"/>
                                  <a:cs typeface="Calibri" panose="020F0502020204030204" pitchFamily="34" charset="0"/>
                                </a:rPr>
                                <m:t>𝜖</m:t>
                              </m:r>
                              <m:r>
                                <a:rPr lang="en-US" sz="3200" b="0" i="1" dirty="0" smtClean="0">
                                  <a:solidFill>
                                    <a:srgbClr val="00B050"/>
                                  </a:solidFill>
                                  <a:latin typeface="Cambria Math" panose="02040503050406030204" pitchFamily="18" charset="0"/>
                                  <a:cs typeface="Calibri" panose="020F0502020204030204" pitchFamily="34" charset="0"/>
                                </a:rPr>
                                <m:t>′</m:t>
                              </m:r>
                            </m:e>
                          </m:rad>
                        </m:den>
                      </m:f>
                    </m:oMath>
                  </m:oMathPara>
                </a14:m>
                <a:endParaRPr lang="en-IN" sz="3200" dirty="0"/>
              </a:p>
            </p:txBody>
          </p:sp>
        </mc:Choice>
        <mc:Fallback>
          <p:sp>
            <p:nvSpPr>
              <p:cNvPr id="10" name="TextBox 9">
                <a:extLst>
                  <a:ext uri="{FF2B5EF4-FFF2-40B4-BE49-F238E27FC236}">
                    <a16:creationId xmlns:a16="http://schemas.microsoft.com/office/drawing/2014/main" id="{8848B69D-7903-9881-A313-E4156BE9947C}"/>
                  </a:ext>
                </a:extLst>
              </p:cNvPr>
              <p:cNvSpPr txBox="1">
                <a:spLocks noRot="1" noChangeAspect="1" noMove="1" noResize="1" noEditPoints="1" noAdjustHandles="1" noChangeArrowheads="1" noChangeShapeType="1" noTextEdit="1"/>
              </p:cNvSpPr>
              <p:nvPr/>
            </p:nvSpPr>
            <p:spPr>
              <a:xfrm>
                <a:off x="5867400" y="5715000"/>
                <a:ext cx="1600200" cy="1027717"/>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137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919" name="Text Box 4">
                <a:extLst>
                  <a:ext uri="{FF2B5EF4-FFF2-40B4-BE49-F238E27FC236}">
                    <a16:creationId xmlns:a16="http://schemas.microsoft.com/office/drawing/2014/main" id="{EA9171F2-00AC-D88D-1E6F-E6ACD4C81F85}"/>
                  </a:ext>
                </a:extLst>
              </p:cNvPr>
              <p:cNvSpPr txBox="1">
                <a:spLocks noChangeArrowheads="1"/>
              </p:cNvSpPr>
              <p:nvPr/>
            </p:nvSpPr>
            <p:spPr bwMode="auto">
              <a:xfrm>
                <a:off x="214460" y="100689"/>
                <a:ext cx="4343400" cy="6330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Case-3: Quarter Wave or </a:t>
                </a:r>
                <a14:m>
                  <m:oMath xmlns:m="http://schemas.openxmlformats.org/officeDocument/2006/math">
                    <m:f>
                      <m:fPr>
                        <m:ctrlPr>
                          <a:rPr lang="en-IN" sz="2400" i="1" smtClean="0">
                            <a:solidFill>
                              <a:schemeClr val="accent6"/>
                            </a:solidFill>
                            <a:latin typeface="Cambria Math" panose="02040503050406030204" pitchFamily="18" charset="0"/>
                          </a:rPr>
                        </m:ctrlPr>
                      </m:fPr>
                      <m:num>
                        <m:r>
                          <a:rPr lang="en-IN" sz="2400" i="1">
                            <a:solidFill>
                              <a:schemeClr val="accent6"/>
                            </a:solidFill>
                            <a:latin typeface="Cambria Math" panose="02040503050406030204" pitchFamily="18" charset="0"/>
                          </a:rPr>
                          <m:t>𝜆</m:t>
                        </m:r>
                      </m:num>
                      <m:den>
                        <m:r>
                          <a:rPr lang="en-IN" sz="2400" i="1">
                            <a:solidFill>
                              <a:schemeClr val="accent6"/>
                            </a:solidFill>
                            <a:latin typeface="Cambria Math" panose="02040503050406030204" pitchFamily="18" charset="0"/>
                          </a:rPr>
                          <m:t>4</m:t>
                        </m:r>
                      </m:den>
                    </m:f>
                  </m:oMath>
                </a14:m>
                <a:r>
                  <a:rPr lang="en-US" altLang="en-US" dirty="0">
                    <a:solidFill>
                      <a:srgbClr val="00B050"/>
                    </a:solidFill>
                  </a:rPr>
                  <a:t> Section </a:t>
                </a:r>
              </a:p>
            </p:txBody>
          </p:sp>
        </mc:Choice>
        <mc:Fallback>
          <p:sp>
            <p:nvSpPr>
              <p:cNvPr id="38919" name="Text Box 4">
                <a:extLst>
                  <a:ext uri="{FF2B5EF4-FFF2-40B4-BE49-F238E27FC236}">
                    <a16:creationId xmlns:a16="http://schemas.microsoft.com/office/drawing/2014/main" id="{EA9171F2-00AC-D88D-1E6F-E6ACD4C81F85}"/>
                  </a:ext>
                </a:extLst>
              </p:cNvPr>
              <p:cNvSpPr txBox="1">
                <a:spLocks noRot="1" noChangeAspect="1" noMove="1" noResize="1" noEditPoints="1" noAdjustHandles="1" noChangeArrowheads="1" noChangeShapeType="1" noTextEdit="1"/>
              </p:cNvSpPr>
              <p:nvPr/>
            </p:nvSpPr>
            <p:spPr bwMode="auto">
              <a:xfrm>
                <a:off x="214460" y="100689"/>
                <a:ext cx="4343400" cy="633058"/>
              </a:xfrm>
              <a:prstGeom prst="rect">
                <a:avLst/>
              </a:prstGeom>
              <a:blipFill>
                <a:blip r:embed="rId2"/>
                <a:stretch>
                  <a:fillRect l="-1403" b="-29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8915" name="Object 6">
                <a:extLst>
                  <a:ext uri="{FF2B5EF4-FFF2-40B4-BE49-F238E27FC236}">
                    <a16:creationId xmlns:a16="http://schemas.microsoft.com/office/drawing/2014/main" id="{81E79727-6189-091A-025E-CB478132EA37}"/>
                  </a:ext>
                </a:extLst>
              </p:cNvPr>
              <p:cNvSpPr txBox="1"/>
              <p:nvPr/>
            </p:nvSpPr>
            <p:spPr bwMode="auto">
              <a:xfrm>
                <a:off x="2228850" y="904875"/>
                <a:ext cx="5086350" cy="814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IN" sz="2400" i="1" smtClean="0">
                          <a:solidFill>
                            <a:schemeClr val="accent1"/>
                          </a:solidFill>
                          <a:latin typeface="Cambria Math" panose="02040503050406030204" pitchFamily="18" charset="0"/>
                        </a:rPr>
                        <m:t>𝑙</m:t>
                      </m:r>
                      <m:r>
                        <a:rPr lang="en-IN" sz="2400" i="1" smtClean="0">
                          <a:solidFill>
                            <a:schemeClr val="accent1"/>
                          </a:solidFill>
                          <a:latin typeface="Cambria Math" panose="02040503050406030204" pitchFamily="18" charset="0"/>
                        </a:rPr>
                        <m:t>=</m:t>
                      </m:r>
                      <m:d>
                        <m:dPr>
                          <m:ctrlPr>
                            <a:rPr lang="en-IN" sz="2400" i="1">
                              <a:solidFill>
                                <a:schemeClr val="accent1"/>
                              </a:solidFill>
                              <a:latin typeface="Cambria Math" panose="02040503050406030204" pitchFamily="18" charset="0"/>
                            </a:rPr>
                          </m:ctrlPr>
                        </m:dPr>
                        <m:e>
                          <m:r>
                            <a:rPr lang="en-IN" sz="2400" i="1">
                              <a:solidFill>
                                <a:schemeClr val="accent1"/>
                              </a:solidFill>
                              <a:latin typeface="Cambria Math" panose="02040503050406030204" pitchFamily="18" charset="0"/>
                            </a:rPr>
                            <m:t>2</m:t>
                          </m:r>
                          <m:r>
                            <a:rPr lang="en-IN" sz="2400" i="1">
                              <a:solidFill>
                                <a:schemeClr val="accent1"/>
                              </a:solidFill>
                              <a:latin typeface="Cambria Math" panose="02040503050406030204" pitchFamily="18" charset="0"/>
                            </a:rPr>
                            <m:t>𝑛</m:t>
                          </m:r>
                          <m:r>
                            <a:rPr lang="en-IN" sz="2400" i="1">
                              <a:solidFill>
                                <a:schemeClr val="accent1"/>
                              </a:solidFill>
                              <a:latin typeface="Cambria Math" panose="02040503050406030204" pitchFamily="18" charset="0"/>
                            </a:rPr>
                            <m:t>−1</m:t>
                          </m:r>
                        </m:e>
                      </m:d>
                      <m:f>
                        <m:fPr>
                          <m:ctrlPr>
                            <a:rPr lang="en-IN" sz="2400" i="1">
                              <a:solidFill>
                                <a:schemeClr val="accent1"/>
                              </a:solidFill>
                              <a:latin typeface="Cambria Math" panose="02040503050406030204" pitchFamily="18" charset="0"/>
                            </a:rPr>
                          </m:ctrlPr>
                        </m:fPr>
                        <m:num>
                          <m:r>
                            <a:rPr lang="en-IN" sz="2400" i="1">
                              <a:solidFill>
                                <a:schemeClr val="accent1"/>
                              </a:solidFill>
                              <a:latin typeface="Cambria Math" panose="02040503050406030204" pitchFamily="18" charset="0"/>
                            </a:rPr>
                            <m:t>𝜆</m:t>
                          </m:r>
                        </m:num>
                        <m:den>
                          <m:r>
                            <a:rPr lang="en-IN" sz="2400" i="1">
                              <a:solidFill>
                                <a:schemeClr val="accent1"/>
                              </a:solidFill>
                              <a:latin typeface="Cambria Math" panose="02040503050406030204" pitchFamily="18" charset="0"/>
                            </a:rPr>
                            <m:t>4</m:t>
                          </m:r>
                        </m:den>
                      </m:f>
                      <m:r>
                        <a:rPr lang="en-IN" sz="2400" i="1">
                          <a:solidFill>
                            <a:schemeClr val="accent1"/>
                          </a:solidFill>
                          <a:latin typeface="Cambria Math" panose="02040503050406030204" pitchFamily="18" charset="0"/>
                        </a:rPr>
                        <m:t>;  </m:t>
                      </m:r>
                      <m:r>
                        <a:rPr lang="en-IN" sz="2400" i="1">
                          <a:solidFill>
                            <a:schemeClr val="accent1"/>
                          </a:solidFill>
                          <a:latin typeface="Cambria Math" panose="02040503050406030204" pitchFamily="18" charset="0"/>
                        </a:rPr>
                        <m:t>𝛽</m:t>
                      </m:r>
                      <m:r>
                        <a:rPr lang="en-IN" sz="2400" i="1">
                          <a:solidFill>
                            <a:schemeClr val="accent1"/>
                          </a:solidFill>
                          <a:latin typeface="Cambria Math" panose="02040503050406030204" pitchFamily="18" charset="0"/>
                        </a:rPr>
                        <m:t>𝑙</m:t>
                      </m:r>
                      <m:r>
                        <a:rPr lang="en-IN" sz="2400" i="1">
                          <a:solidFill>
                            <a:schemeClr val="accent1"/>
                          </a:solidFill>
                          <a:latin typeface="Cambria Math" panose="02040503050406030204" pitchFamily="18" charset="0"/>
                        </a:rPr>
                        <m:t>=</m:t>
                      </m:r>
                      <m:d>
                        <m:dPr>
                          <m:ctrlPr>
                            <a:rPr lang="en-IN" sz="2400" i="1">
                              <a:solidFill>
                                <a:schemeClr val="accent1"/>
                              </a:solidFill>
                              <a:latin typeface="Cambria Math" panose="02040503050406030204" pitchFamily="18" charset="0"/>
                            </a:rPr>
                          </m:ctrlPr>
                        </m:dPr>
                        <m:e>
                          <m:r>
                            <a:rPr lang="en-IN" sz="2400" i="1">
                              <a:solidFill>
                                <a:schemeClr val="accent1"/>
                              </a:solidFill>
                              <a:latin typeface="Cambria Math" panose="02040503050406030204" pitchFamily="18" charset="0"/>
                            </a:rPr>
                            <m:t>2</m:t>
                          </m:r>
                          <m:r>
                            <a:rPr lang="en-IN" sz="2400" i="1">
                              <a:solidFill>
                                <a:schemeClr val="accent1"/>
                              </a:solidFill>
                              <a:latin typeface="Cambria Math" panose="02040503050406030204" pitchFamily="18" charset="0"/>
                            </a:rPr>
                            <m:t>𝑛</m:t>
                          </m:r>
                          <m:r>
                            <a:rPr lang="en-IN" sz="2400" i="1">
                              <a:solidFill>
                                <a:schemeClr val="accent1"/>
                              </a:solidFill>
                              <a:latin typeface="Cambria Math" panose="02040503050406030204" pitchFamily="18" charset="0"/>
                            </a:rPr>
                            <m:t>−1</m:t>
                          </m:r>
                        </m:e>
                      </m:d>
                      <m:f>
                        <m:fPr>
                          <m:ctrlPr>
                            <a:rPr lang="en-IN" sz="2400" i="1">
                              <a:solidFill>
                                <a:schemeClr val="accent1"/>
                              </a:solidFill>
                              <a:latin typeface="Cambria Math" panose="02040503050406030204" pitchFamily="18" charset="0"/>
                            </a:rPr>
                          </m:ctrlPr>
                        </m:fPr>
                        <m:num>
                          <m:r>
                            <a:rPr lang="en-IN" sz="2400" i="1">
                              <a:solidFill>
                                <a:schemeClr val="accent1"/>
                              </a:solidFill>
                              <a:latin typeface="Cambria Math" panose="02040503050406030204" pitchFamily="18" charset="0"/>
                            </a:rPr>
                            <m:t>𝜋</m:t>
                          </m:r>
                        </m:num>
                        <m:den>
                          <m:r>
                            <a:rPr lang="en-IN" sz="2400" i="1">
                              <a:solidFill>
                                <a:schemeClr val="accent1"/>
                              </a:solidFill>
                              <a:latin typeface="Cambria Math" panose="02040503050406030204" pitchFamily="18" charset="0"/>
                            </a:rPr>
                            <m:t>2</m:t>
                          </m:r>
                        </m:den>
                      </m:f>
                    </m:oMath>
                  </m:oMathPara>
                </a14:m>
                <a:endParaRPr lang="en-IN" sz="1600" dirty="0">
                  <a:solidFill>
                    <a:schemeClr val="accent1"/>
                  </a:solidFill>
                </a:endParaRPr>
              </a:p>
            </p:txBody>
          </p:sp>
        </mc:Choice>
        <mc:Fallback>
          <p:sp>
            <p:nvSpPr>
              <p:cNvPr id="38915" name="Object 6">
                <a:extLst>
                  <a:ext uri="{FF2B5EF4-FFF2-40B4-BE49-F238E27FC236}">
                    <a16:creationId xmlns:a16="http://schemas.microsoft.com/office/drawing/2014/main" id="{81E79727-6189-091A-025E-CB478132EA37}"/>
                  </a:ext>
                </a:extLst>
              </p:cNvPr>
              <p:cNvSpPr txBox="1">
                <a:spLocks noRot="1" noChangeAspect="1" noMove="1" noResize="1" noEditPoints="1" noAdjustHandles="1" noChangeArrowheads="1" noChangeShapeType="1" noTextEdit="1"/>
              </p:cNvSpPr>
              <p:nvPr/>
            </p:nvSpPr>
            <p:spPr bwMode="auto">
              <a:xfrm>
                <a:off x="2228850" y="904875"/>
                <a:ext cx="5086350" cy="814388"/>
              </a:xfrm>
              <a:prstGeom prst="rect">
                <a:avLst/>
              </a:prstGeom>
              <a:blipFill>
                <a:blip r:embed="rId3"/>
                <a:stretch>
                  <a:fillRect/>
                </a:stretch>
              </a:blipFill>
              <a:ln>
                <a:noFill/>
              </a:ln>
              <a:effectLst/>
            </p:spPr>
            <p:txBody>
              <a:bodyPr/>
              <a:lstStyle/>
              <a:p>
                <a:r>
                  <a:rPr lang="en-IN">
                    <a:noFill/>
                  </a:rPr>
                  <a:t> </a:t>
                </a:r>
              </a:p>
            </p:txBody>
          </p:sp>
        </mc:Fallback>
      </mc:AlternateContent>
      <p:sp>
        <p:nvSpPr>
          <p:cNvPr id="38921" name="Text Box 8">
            <a:extLst>
              <a:ext uri="{FF2B5EF4-FFF2-40B4-BE49-F238E27FC236}">
                <a16:creationId xmlns:a16="http://schemas.microsoft.com/office/drawing/2014/main" id="{B484C393-3DA4-71B2-8127-0FE7E53267F5}"/>
              </a:ext>
            </a:extLst>
          </p:cNvPr>
          <p:cNvSpPr txBox="1">
            <a:spLocks noChangeArrowheads="1"/>
          </p:cNvSpPr>
          <p:nvPr/>
        </p:nvSpPr>
        <p:spPr bwMode="auto">
          <a:xfrm>
            <a:off x="4953000" y="1866366"/>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t>n = +ve integer</a:t>
            </a:r>
          </a:p>
        </p:txBody>
      </p:sp>
      <mc:AlternateContent xmlns:mc="http://schemas.openxmlformats.org/markup-compatibility/2006">
        <mc:Choice xmlns:a14="http://schemas.microsoft.com/office/drawing/2010/main" Requires="a14">
          <p:sp>
            <p:nvSpPr>
              <p:cNvPr id="38916" name="Object 9">
                <a:extLst>
                  <a:ext uri="{FF2B5EF4-FFF2-40B4-BE49-F238E27FC236}">
                    <a16:creationId xmlns:a16="http://schemas.microsoft.com/office/drawing/2014/main" id="{0251C4F8-129B-4F31-2244-935A213AF4CE}"/>
                  </a:ext>
                </a:extLst>
              </p:cNvPr>
              <p:cNvSpPr txBox="1"/>
              <p:nvPr/>
            </p:nvSpPr>
            <p:spPr bwMode="auto">
              <a:xfrm>
                <a:off x="2705100" y="1822422"/>
                <a:ext cx="1981200" cy="4889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func>
                        <m:funcPr>
                          <m:ctrlPr>
                            <a:rPr lang="en-IN" sz="2800" i="1" smtClean="0">
                              <a:solidFill>
                                <a:schemeClr val="accent1"/>
                              </a:solidFill>
                              <a:latin typeface="Cambria Math" panose="02040503050406030204" pitchFamily="18" charset="0"/>
                            </a:rPr>
                          </m:ctrlPr>
                        </m:funcPr>
                        <m:fName>
                          <m:r>
                            <m:rPr>
                              <m:sty m:val="p"/>
                            </m:rPr>
                            <a:rPr lang="en-IN" sz="2800" i="0">
                              <a:solidFill>
                                <a:schemeClr val="accent1"/>
                              </a:solidFill>
                              <a:latin typeface="Cambria Math" panose="02040503050406030204" pitchFamily="18" charset="0"/>
                            </a:rPr>
                            <m:t>tan</m:t>
                          </m:r>
                        </m:fName>
                        <m:e>
                          <m:r>
                            <a:rPr lang="en-IN" sz="2800" i="1">
                              <a:solidFill>
                                <a:schemeClr val="accent1"/>
                              </a:solidFill>
                              <a:latin typeface="Cambria Math" panose="02040503050406030204" pitchFamily="18" charset="0"/>
                            </a:rPr>
                            <m:t>𝛽</m:t>
                          </m:r>
                        </m:e>
                      </m:func>
                      <m:r>
                        <a:rPr lang="en-IN" sz="2800" i="1">
                          <a:solidFill>
                            <a:schemeClr val="accent1"/>
                          </a:solidFill>
                          <a:latin typeface="Cambria Math" panose="02040503050406030204" pitchFamily="18" charset="0"/>
                        </a:rPr>
                        <m:t>𝑙</m:t>
                      </m:r>
                      <m:r>
                        <a:rPr lang="en-IN" sz="2800" i="1">
                          <a:solidFill>
                            <a:schemeClr val="accent1"/>
                          </a:solidFill>
                          <a:latin typeface="Cambria Math" panose="02040503050406030204" pitchFamily="18" charset="0"/>
                        </a:rPr>
                        <m:t>→±∞</m:t>
                      </m:r>
                    </m:oMath>
                  </m:oMathPara>
                </a14:m>
                <a:endParaRPr lang="en-IN" dirty="0">
                  <a:solidFill>
                    <a:schemeClr val="accent1"/>
                  </a:solidFill>
                </a:endParaRPr>
              </a:p>
            </p:txBody>
          </p:sp>
        </mc:Choice>
        <mc:Fallback>
          <p:sp>
            <p:nvSpPr>
              <p:cNvPr id="38916" name="Object 9">
                <a:extLst>
                  <a:ext uri="{FF2B5EF4-FFF2-40B4-BE49-F238E27FC236}">
                    <a16:creationId xmlns:a16="http://schemas.microsoft.com/office/drawing/2014/main" id="{0251C4F8-129B-4F31-2244-935A213AF4CE}"/>
                  </a:ext>
                </a:extLst>
              </p:cNvPr>
              <p:cNvSpPr txBox="1">
                <a:spLocks noRot="1" noChangeAspect="1" noMove="1" noResize="1" noEditPoints="1" noAdjustHandles="1" noChangeArrowheads="1" noChangeShapeType="1" noTextEdit="1"/>
              </p:cNvSpPr>
              <p:nvPr/>
            </p:nvSpPr>
            <p:spPr bwMode="auto">
              <a:xfrm>
                <a:off x="2705100" y="1822422"/>
                <a:ext cx="1981200" cy="488950"/>
              </a:xfrm>
              <a:prstGeom prst="rect">
                <a:avLst/>
              </a:prstGeom>
              <a:blipFill>
                <a:blip r:embed="rId4"/>
                <a:stretch>
                  <a:fillRect l="-308" b="-10000"/>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8917" name="Object 10">
                <a:extLst>
                  <a:ext uri="{FF2B5EF4-FFF2-40B4-BE49-F238E27FC236}">
                    <a16:creationId xmlns:a16="http://schemas.microsoft.com/office/drawing/2014/main" id="{96830E7D-F712-70A2-07FF-A1A6DADAFD3C}"/>
                  </a:ext>
                </a:extLst>
              </p:cNvPr>
              <p:cNvSpPr txBox="1"/>
              <p:nvPr/>
            </p:nvSpPr>
            <p:spPr bwMode="auto">
              <a:xfrm>
                <a:off x="655785" y="2838106"/>
                <a:ext cx="3460750" cy="1004888"/>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𝑖𝑛</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num>
                        <m:den>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𝑅</m:t>
                              </m:r>
                            </m:e>
                            <m:sub>
                              <m:r>
                                <a:rPr lang="en-IN" sz="2400" i="1">
                                  <a:solidFill>
                                    <a:schemeClr val="tx1"/>
                                  </a:solidFill>
                                  <a:latin typeface="Cambria Math" panose="02040503050406030204" pitchFamily="18" charset="0"/>
                                </a:rPr>
                                <m:t>0</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𝑗</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func>
                            <m:funcPr>
                              <m:ctrlPr>
                                <a:rPr lang="en-IN" sz="2400" i="1">
                                  <a:solidFill>
                                    <a:schemeClr val="tx1"/>
                                  </a:solidFill>
                                  <a:latin typeface="Cambria Math" panose="02040503050406030204" pitchFamily="18" charset="0"/>
                                </a:rPr>
                              </m:ctrlPr>
                            </m:funcPr>
                            <m:fName>
                              <m:r>
                                <m:rPr>
                                  <m:sty m:val="p"/>
                                </m:rPr>
                                <a:rPr lang="en-IN" sz="2400" i="0">
                                  <a:solidFill>
                                    <a:schemeClr val="tx1"/>
                                  </a:solidFill>
                                  <a:latin typeface="Cambria Math" panose="02040503050406030204" pitchFamily="18" charset="0"/>
                                </a:rPr>
                                <m:t>tan</m:t>
                              </m:r>
                            </m:fName>
                            <m:e>
                              <m:r>
                                <a:rPr lang="en-IN" sz="2400" i="1">
                                  <a:solidFill>
                                    <a:schemeClr val="tx1"/>
                                  </a:solidFill>
                                  <a:latin typeface="Cambria Math" panose="02040503050406030204" pitchFamily="18" charset="0"/>
                                </a:rPr>
                                <m:t>𝛽</m:t>
                              </m:r>
                            </m:e>
                          </m:func>
                          <m:r>
                            <a:rPr lang="en-IN" sz="2400" i="1">
                              <a:solidFill>
                                <a:schemeClr val="tx1"/>
                              </a:solidFill>
                              <a:latin typeface="Cambria Math" panose="02040503050406030204" pitchFamily="18" charset="0"/>
                            </a:rPr>
                            <m:t>𝑙</m:t>
                          </m:r>
                        </m:den>
                      </m:f>
                    </m:oMath>
                  </m:oMathPara>
                </a14:m>
                <a:endParaRPr lang="en-IN" dirty="0">
                  <a:solidFill>
                    <a:schemeClr val="tx1"/>
                  </a:solidFill>
                </a:endParaRPr>
              </a:p>
            </p:txBody>
          </p:sp>
        </mc:Choice>
        <mc:Fallback>
          <p:sp>
            <p:nvSpPr>
              <p:cNvPr id="38917" name="Object 10">
                <a:extLst>
                  <a:ext uri="{FF2B5EF4-FFF2-40B4-BE49-F238E27FC236}">
                    <a16:creationId xmlns:a16="http://schemas.microsoft.com/office/drawing/2014/main" id="{96830E7D-F712-70A2-07FF-A1A6DADAFD3C}"/>
                  </a:ext>
                </a:extLst>
              </p:cNvPr>
              <p:cNvSpPr txBox="1">
                <a:spLocks noRot="1" noChangeAspect="1" noMove="1" noResize="1" noEditPoints="1" noAdjustHandles="1" noChangeArrowheads="1" noChangeShapeType="1" noTextEdit="1"/>
              </p:cNvSpPr>
              <p:nvPr/>
            </p:nvSpPr>
            <p:spPr bwMode="auto">
              <a:xfrm>
                <a:off x="655785" y="2838106"/>
                <a:ext cx="3460750" cy="1004888"/>
              </a:xfrm>
              <a:prstGeom prst="rect">
                <a:avLst/>
              </a:prstGeom>
              <a:blipFill>
                <a:blip r:embed="rId5"/>
                <a:stretch>
                  <a:fillRect/>
                </a:stretch>
              </a:blipFill>
              <a:ln/>
            </p:spPr>
            <p:txBody>
              <a:bodyPr/>
              <a:lstStyle/>
              <a:p>
                <a:r>
                  <a:rPr lang="en-IN">
                    <a:noFill/>
                  </a:rPr>
                  <a:t> </a:t>
                </a:r>
              </a:p>
            </p:txBody>
          </p:sp>
        </mc:Fallback>
      </mc:AlternateContent>
      <p:sp>
        <p:nvSpPr>
          <p:cNvPr id="38922" name="AutoShape 11">
            <a:extLst>
              <a:ext uri="{FF2B5EF4-FFF2-40B4-BE49-F238E27FC236}">
                <a16:creationId xmlns:a16="http://schemas.microsoft.com/office/drawing/2014/main" id="{8769CF08-19E2-2AD4-02EB-7FD48B686165}"/>
              </a:ext>
            </a:extLst>
          </p:cNvPr>
          <p:cNvSpPr>
            <a:spLocks noChangeArrowheads="1"/>
          </p:cNvSpPr>
          <p:nvPr/>
        </p:nvSpPr>
        <p:spPr bwMode="auto">
          <a:xfrm>
            <a:off x="4419600" y="3200400"/>
            <a:ext cx="1066800" cy="304800"/>
          </a:xfrm>
          <a:prstGeom prst="rightArrow">
            <a:avLst>
              <a:gd name="adj1" fmla="val 50000"/>
              <a:gd name="adj2" fmla="val 64286"/>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IN" altLang="en-US"/>
          </a:p>
        </p:txBody>
      </p:sp>
      <mc:AlternateContent xmlns:mc="http://schemas.openxmlformats.org/markup-compatibility/2006">
        <mc:Choice xmlns:a14="http://schemas.microsoft.com/office/drawing/2010/main" Requires="a14">
          <p:sp>
            <p:nvSpPr>
              <p:cNvPr id="38918" name="Object 12">
                <a:extLst>
                  <a:ext uri="{FF2B5EF4-FFF2-40B4-BE49-F238E27FC236}">
                    <a16:creationId xmlns:a16="http://schemas.microsoft.com/office/drawing/2014/main" id="{C286D730-F48A-4FA8-A7C3-746FA28FADA3}"/>
                  </a:ext>
                </a:extLst>
              </p:cNvPr>
              <p:cNvSpPr txBox="1"/>
              <p:nvPr/>
            </p:nvSpPr>
            <p:spPr bwMode="auto">
              <a:xfrm>
                <a:off x="5970588" y="2699994"/>
                <a:ext cx="1497012" cy="1281113"/>
              </a:xfrm>
              <a:prstGeom prst="rect">
                <a:avLst/>
              </a:prstGeom>
              <a:ln/>
            </p:spPr>
            <p:style>
              <a:lnRef idx="2">
                <a:schemeClr val="dk1"/>
              </a:lnRef>
              <a:fillRef idx="1">
                <a:schemeClr val="lt1"/>
              </a:fillRef>
              <a:effectRef idx="0">
                <a:schemeClr val="dk1"/>
              </a:effectRef>
              <a:fontRef idx="minor">
                <a:schemeClr val="dk1"/>
              </a:fontRef>
            </p:style>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IN" sz="3200" i="1" smtClean="0">
                              <a:solidFill>
                                <a:schemeClr val="tx1"/>
                              </a:solidFill>
                              <a:latin typeface="Cambria Math" panose="02040503050406030204" pitchFamily="18" charset="0"/>
                            </a:rPr>
                          </m:ctrlPr>
                        </m:sSubPr>
                        <m:e>
                          <m:r>
                            <a:rPr lang="en-IN" sz="3200" i="1">
                              <a:solidFill>
                                <a:schemeClr val="tx1"/>
                              </a:solidFill>
                              <a:latin typeface="Cambria Math" panose="02040503050406030204" pitchFamily="18" charset="0"/>
                            </a:rPr>
                            <m:t>𝑍</m:t>
                          </m:r>
                        </m:e>
                        <m:sub>
                          <m:r>
                            <a:rPr lang="en-IN" sz="3200" i="1">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𝑛</m:t>
                          </m:r>
                        </m:sub>
                      </m:sSub>
                      <m:r>
                        <a:rPr lang="en-IN" sz="3200" i="1">
                          <a:solidFill>
                            <a:schemeClr val="tx1"/>
                          </a:solidFill>
                          <a:latin typeface="Cambria Math" panose="02040503050406030204" pitchFamily="18" charset="0"/>
                        </a:rPr>
                        <m:t>=</m:t>
                      </m:r>
                      <m:f>
                        <m:fPr>
                          <m:ctrlPr>
                            <a:rPr lang="en-IN" sz="3200" i="1">
                              <a:solidFill>
                                <a:schemeClr val="tx1"/>
                              </a:solidFill>
                              <a:latin typeface="Cambria Math" panose="02040503050406030204" pitchFamily="18" charset="0"/>
                            </a:rPr>
                          </m:ctrlPr>
                        </m:fPr>
                        <m:num>
                          <m:sSubSup>
                            <m:sSubSupPr>
                              <m:ctrlPr>
                                <a:rPr lang="en-IN" sz="3200" i="1">
                                  <a:solidFill>
                                    <a:schemeClr val="tx1"/>
                                  </a:solidFill>
                                  <a:latin typeface="Cambria Math" panose="02040503050406030204" pitchFamily="18" charset="0"/>
                                </a:rPr>
                              </m:ctrlPr>
                            </m:sSubSupPr>
                            <m:e>
                              <m:r>
                                <a:rPr lang="en-IN" sz="3200" i="1">
                                  <a:solidFill>
                                    <a:schemeClr val="tx1"/>
                                  </a:solidFill>
                                  <a:latin typeface="Cambria Math" panose="02040503050406030204" pitchFamily="18" charset="0"/>
                                </a:rPr>
                                <m:t>𝑅</m:t>
                              </m:r>
                            </m:e>
                            <m:sub>
                              <m:r>
                                <a:rPr lang="en-IN" sz="3200" i="1">
                                  <a:solidFill>
                                    <a:schemeClr val="tx1"/>
                                  </a:solidFill>
                                  <a:latin typeface="Cambria Math" panose="02040503050406030204" pitchFamily="18" charset="0"/>
                                </a:rPr>
                                <m:t>0</m:t>
                              </m:r>
                            </m:sub>
                            <m:sup>
                              <m:r>
                                <a:rPr lang="en-IN" sz="3200" i="1">
                                  <a:solidFill>
                                    <a:schemeClr val="tx1"/>
                                  </a:solidFill>
                                  <a:latin typeface="Cambria Math" panose="02040503050406030204" pitchFamily="18" charset="0"/>
                                </a:rPr>
                                <m:t>2</m:t>
                              </m:r>
                            </m:sup>
                          </m:sSubSup>
                        </m:num>
                        <m:den>
                          <m:sSub>
                            <m:sSubPr>
                              <m:ctrlPr>
                                <a:rPr lang="en-IN" sz="3200" i="1">
                                  <a:solidFill>
                                    <a:schemeClr val="tx1"/>
                                  </a:solidFill>
                                  <a:latin typeface="Cambria Math" panose="02040503050406030204" pitchFamily="18" charset="0"/>
                                </a:rPr>
                              </m:ctrlPr>
                            </m:sSubPr>
                            <m:e>
                              <m:r>
                                <a:rPr lang="en-IN" sz="3200" i="1">
                                  <a:solidFill>
                                    <a:schemeClr val="tx1"/>
                                  </a:solidFill>
                                  <a:latin typeface="Cambria Math" panose="02040503050406030204" pitchFamily="18" charset="0"/>
                                </a:rPr>
                                <m:t>𝑍</m:t>
                              </m:r>
                            </m:e>
                            <m:sub>
                              <m:r>
                                <a:rPr lang="en-IN" sz="3200" i="1">
                                  <a:solidFill>
                                    <a:schemeClr val="tx1"/>
                                  </a:solidFill>
                                  <a:latin typeface="Cambria Math" panose="02040503050406030204" pitchFamily="18" charset="0"/>
                                </a:rPr>
                                <m:t>𝐿</m:t>
                              </m:r>
                            </m:sub>
                          </m:sSub>
                        </m:den>
                      </m:f>
                    </m:oMath>
                  </m:oMathPara>
                </a14:m>
                <a:endParaRPr lang="en-IN" dirty="0">
                  <a:solidFill>
                    <a:schemeClr val="tx1"/>
                  </a:solidFill>
                  <a:latin typeface="Calibri" panose="020F0502020204030204" pitchFamily="34" charset="0"/>
                  <a:cs typeface="Calibri" panose="020F0502020204030204" pitchFamily="34" charset="0"/>
                </a:endParaRPr>
              </a:p>
            </p:txBody>
          </p:sp>
        </mc:Choice>
        <mc:Fallback>
          <p:sp>
            <p:nvSpPr>
              <p:cNvPr id="38918" name="Object 12">
                <a:extLst>
                  <a:ext uri="{FF2B5EF4-FFF2-40B4-BE49-F238E27FC236}">
                    <a16:creationId xmlns:a16="http://schemas.microsoft.com/office/drawing/2014/main" id="{C286D730-F48A-4FA8-A7C3-746FA28FADA3}"/>
                  </a:ext>
                </a:extLst>
              </p:cNvPr>
              <p:cNvSpPr txBox="1">
                <a:spLocks noRot="1" noChangeAspect="1" noMove="1" noResize="1" noEditPoints="1" noAdjustHandles="1" noChangeArrowheads="1" noChangeShapeType="1" noTextEdit="1"/>
              </p:cNvSpPr>
              <p:nvPr/>
            </p:nvSpPr>
            <p:spPr bwMode="auto">
              <a:xfrm>
                <a:off x="5970588" y="2699994"/>
                <a:ext cx="1497012" cy="1281113"/>
              </a:xfrm>
              <a:prstGeom prst="rect">
                <a:avLst/>
              </a:prstGeom>
              <a:blipFill>
                <a:blip r:embed="rId6"/>
                <a:stretch>
                  <a:fillRect/>
                </a:stretch>
              </a:blipFill>
              <a:ln/>
            </p:spPr>
            <p:txBody>
              <a:bodyPr/>
              <a:lstStyle/>
              <a:p>
                <a:r>
                  <a:rPr lang="en-IN">
                    <a:noFill/>
                  </a:rPr>
                  <a:t> </a:t>
                </a:r>
              </a:p>
            </p:txBody>
          </p:sp>
        </mc:Fallback>
      </mc:AlternateContent>
      <p:sp>
        <p:nvSpPr>
          <p:cNvPr id="38923" name="Text Box 13">
            <a:extLst>
              <a:ext uri="{FF2B5EF4-FFF2-40B4-BE49-F238E27FC236}">
                <a16:creationId xmlns:a16="http://schemas.microsoft.com/office/drawing/2014/main" id="{ED9D890A-F161-D300-AF53-6957F6C6469D}"/>
              </a:ext>
            </a:extLst>
          </p:cNvPr>
          <p:cNvSpPr txBox="1">
            <a:spLocks noChangeArrowheads="1"/>
          </p:cNvSpPr>
          <p:nvPr/>
        </p:nvSpPr>
        <p:spPr bwMode="auto">
          <a:xfrm>
            <a:off x="381000" y="4632394"/>
            <a:ext cx="8305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 An open-circuited, quarter wave line inverts the impedance behavior at the load to a short circuit at the input terminals. Similar inversion happen for short circuited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 grpId="0" animBg="1"/>
      <p:bldP spid="38918" grpId="0"/>
      <p:bldP spid="389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3" name="Text Box 4">
            <a:extLst>
              <a:ext uri="{FF2B5EF4-FFF2-40B4-BE49-F238E27FC236}">
                <a16:creationId xmlns:a16="http://schemas.microsoft.com/office/drawing/2014/main" id="{0DDD0D23-6212-9F02-37CD-93BF9B3015DB}"/>
              </a:ext>
            </a:extLst>
          </p:cNvPr>
          <p:cNvSpPr txBox="1">
            <a:spLocks noChangeArrowheads="1"/>
          </p:cNvSpPr>
          <p:nvPr/>
        </p:nvSpPr>
        <p:spPr bwMode="auto">
          <a:xfrm>
            <a:off x="228600" y="228600"/>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Case-4: Half Wave Section </a:t>
            </a:r>
          </a:p>
        </p:txBody>
      </p:sp>
      <mc:AlternateContent xmlns:mc="http://schemas.openxmlformats.org/markup-compatibility/2006">
        <mc:Choice xmlns:a14="http://schemas.microsoft.com/office/drawing/2010/main" Requires="a14">
          <p:sp>
            <p:nvSpPr>
              <p:cNvPr id="39939" name="Object 6">
                <a:extLst>
                  <a:ext uri="{FF2B5EF4-FFF2-40B4-BE49-F238E27FC236}">
                    <a16:creationId xmlns:a16="http://schemas.microsoft.com/office/drawing/2014/main" id="{42C7A8E5-187C-9BBB-C0CC-257594E30E48}"/>
                  </a:ext>
                </a:extLst>
              </p:cNvPr>
              <p:cNvSpPr txBox="1"/>
              <p:nvPr/>
            </p:nvSpPr>
            <p:spPr bwMode="auto">
              <a:xfrm>
                <a:off x="1893888" y="812800"/>
                <a:ext cx="3592512" cy="8143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IN" sz="2400" i="1" smtClean="0">
                          <a:solidFill>
                            <a:schemeClr val="accent1"/>
                          </a:solidFill>
                          <a:latin typeface="Cambria Math" panose="02040503050406030204" pitchFamily="18" charset="0"/>
                        </a:rPr>
                        <m:t>𝑙</m:t>
                      </m:r>
                      <m:r>
                        <a:rPr lang="en-IN" sz="2400" i="1" smtClean="0">
                          <a:solidFill>
                            <a:schemeClr val="accent1"/>
                          </a:solidFill>
                          <a:latin typeface="Cambria Math" panose="02040503050406030204" pitchFamily="18" charset="0"/>
                        </a:rPr>
                        <m:t>=</m:t>
                      </m:r>
                      <m:r>
                        <a:rPr lang="en-IN" sz="2400" i="1" smtClean="0">
                          <a:solidFill>
                            <a:schemeClr val="accent1"/>
                          </a:solidFill>
                          <a:latin typeface="Cambria Math" panose="02040503050406030204" pitchFamily="18" charset="0"/>
                        </a:rPr>
                        <m:t>𝑛</m:t>
                      </m:r>
                      <m:f>
                        <m:fPr>
                          <m:ctrlPr>
                            <a:rPr lang="en-IN" sz="2400" i="1">
                              <a:solidFill>
                                <a:schemeClr val="accent1"/>
                              </a:solidFill>
                              <a:latin typeface="Cambria Math" panose="02040503050406030204" pitchFamily="18" charset="0"/>
                            </a:rPr>
                          </m:ctrlPr>
                        </m:fPr>
                        <m:num>
                          <m:r>
                            <a:rPr lang="en-IN" sz="2400" i="1">
                              <a:solidFill>
                                <a:schemeClr val="accent1"/>
                              </a:solidFill>
                              <a:latin typeface="Cambria Math" panose="02040503050406030204" pitchFamily="18" charset="0"/>
                            </a:rPr>
                            <m:t>𝜆</m:t>
                          </m:r>
                        </m:num>
                        <m:den>
                          <m:r>
                            <a:rPr lang="en-IN" sz="2400" i="1">
                              <a:solidFill>
                                <a:schemeClr val="accent1"/>
                              </a:solidFill>
                              <a:latin typeface="Cambria Math" panose="02040503050406030204" pitchFamily="18" charset="0"/>
                            </a:rPr>
                            <m:t>2</m:t>
                          </m:r>
                        </m:den>
                      </m:f>
                      <m:r>
                        <a:rPr lang="en-IN" sz="2400" i="1">
                          <a:solidFill>
                            <a:schemeClr val="accent1"/>
                          </a:solidFill>
                          <a:latin typeface="Cambria Math" panose="02040503050406030204" pitchFamily="18" charset="0"/>
                        </a:rPr>
                        <m:t>;  </m:t>
                      </m:r>
                      <m:r>
                        <a:rPr lang="en-IN" sz="2400" i="1">
                          <a:solidFill>
                            <a:schemeClr val="accent1"/>
                          </a:solidFill>
                          <a:latin typeface="Cambria Math" panose="02040503050406030204" pitchFamily="18" charset="0"/>
                        </a:rPr>
                        <m:t>𝛽</m:t>
                      </m:r>
                      <m:r>
                        <a:rPr lang="en-IN" sz="2400" i="1">
                          <a:solidFill>
                            <a:schemeClr val="accent1"/>
                          </a:solidFill>
                          <a:latin typeface="Cambria Math" panose="02040503050406030204" pitchFamily="18" charset="0"/>
                        </a:rPr>
                        <m:t>𝑙</m:t>
                      </m:r>
                      <m:r>
                        <a:rPr lang="en-IN" sz="2400" i="1">
                          <a:solidFill>
                            <a:schemeClr val="accent1"/>
                          </a:solidFill>
                          <a:latin typeface="Cambria Math" panose="02040503050406030204" pitchFamily="18" charset="0"/>
                        </a:rPr>
                        <m:t>=</m:t>
                      </m:r>
                      <m:r>
                        <a:rPr lang="en-IN" sz="2400" i="1">
                          <a:solidFill>
                            <a:schemeClr val="accent1"/>
                          </a:solidFill>
                          <a:latin typeface="Cambria Math" panose="02040503050406030204" pitchFamily="18" charset="0"/>
                        </a:rPr>
                        <m:t>𝑛</m:t>
                      </m:r>
                      <m:r>
                        <a:rPr lang="en-IN" sz="2400" i="1">
                          <a:solidFill>
                            <a:schemeClr val="accent1"/>
                          </a:solidFill>
                          <a:latin typeface="Cambria Math" panose="02040503050406030204" pitchFamily="18" charset="0"/>
                        </a:rPr>
                        <m:t>𝜋</m:t>
                      </m:r>
                    </m:oMath>
                  </m:oMathPara>
                </a14:m>
                <a:endParaRPr lang="en-IN" sz="2400" dirty="0">
                  <a:solidFill>
                    <a:schemeClr val="accent1"/>
                  </a:solidFill>
                  <a:latin typeface="Calibri" panose="020F0502020204030204" pitchFamily="34" charset="0"/>
                  <a:cs typeface="Calibri" panose="020F0502020204030204" pitchFamily="34" charset="0"/>
                </a:endParaRPr>
              </a:p>
            </p:txBody>
          </p:sp>
        </mc:Choice>
        <mc:Fallback>
          <p:sp>
            <p:nvSpPr>
              <p:cNvPr id="39939" name="Object 6">
                <a:extLst>
                  <a:ext uri="{FF2B5EF4-FFF2-40B4-BE49-F238E27FC236}">
                    <a16:creationId xmlns:a16="http://schemas.microsoft.com/office/drawing/2014/main" id="{42C7A8E5-187C-9BBB-C0CC-257594E30E48}"/>
                  </a:ext>
                </a:extLst>
              </p:cNvPr>
              <p:cNvSpPr txBox="1">
                <a:spLocks noRot="1" noChangeAspect="1" noMove="1" noResize="1" noEditPoints="1" noAdjustHandles="1" noChangeArrowheads="1" noChangeShapeType="1" noTextEdit="1"/>
              </p:cNvSpPr>
              <p:nvPr/>
            </p:nvSpPr>
            <p:spPr bwMode="auto">
              <a:xfrm>
                <a:off x="1893888" y="812800"/>
                <a:ext cx="3592512" cy="814388"/>
              </a:xfrm>
              <a:prstGeom prst="rect">
                <a:avLst/>
              </a:prstGeom>
              <a:blipFill>
                <a:blip r:embed="rId2"/>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940" name="Object 9">
                <a:extLst>
                  <a:ext uri="{FF2B5EF4-FFF2-40B4-BE49-F238E27FC236}">
                    <a16:creationId xmlns:a16="http://schemas.microsoft.com/office/drawing/2014/main" id="{FA148C28-C5B8-6EA1-CFE9-B03D79231FD6}"/>
                  </a:ext>
                </a:extLst>
              </p:cNvPr>
              <p:cNvSpPr txBox="1"/>
              <p:nvPr/>
            </p:nvSpPr>
            <p:spPr bwMode="auto">
              <a:xfrm>
                <a:off x="2519706" y="1771650"/>
                <a:ext cx="1828800" cy="6048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unc>
                        <m:funcPr>
                          <m:ctrlPr>
                            <a:rPr lang="en-IN" sz="2400" i="1" smtClean="0">
                              <a:solidFill>
                                <a:schemeClr val="accent1"/>
                              </a:solidFill>
                              <a:latin typeface="Cambria Math" panose="02040503050406030204" pitchFamily="18" charset="0"/>
                            </a:rPr>
                          </m:ctrlPr>
                        </m:funcPr>
                        <m:fName>
                          <m:r>
                            <m:rPr>
                              <m:sty m:val="p"/>
                            </m:rPr>
                            <a:rPr lang="en-IN" sz="2400" i="0">
                              <a:solidFill>
                                <a:schemeClr val="accent1"/>
                              </a:solidFill>
                              <a:latin typeface="Cambria Math" panose="02040503050406030204" pitchFamily="18" charset="0"/>
                            </a:rPr>
                            <m:t>tan</m:t>
                          </m:r>
                        </m:fName>
                        <m:e>
                          <m:r>
                            <a:rPr lang="en-IN" sz="2400" i="1">
                              <a:solidFill>
                                <a:schemeClr val="accent1"/>
                              </a:solidFill>
                              <a:latin typeface="Cambria Math" panose="02040503050406030204" pitchFamily="18" charset="0"/>
                            </a:rPr>
                            <m:t>𝛽</m:t>
                          </m:r>
                        </m:e>
                      </m:func>
                      <m:r>
                        <a:rPr lang="en-IN" sz="2400" i="1">
                          <a:solidFill>
                            <a:schemeClr val="accent1"/>
                          </a:solidFill>
                          <a:latin typeface="Cambria Math" panose="02040503050406030204" pitchFamily="18" charset="0"/>
                        </a:rPr>
                        <m:t>𝑙</m:t>
                      </m:r>
                      <m:r>
                        <a:rPr lang="en-IN" sz="2400" i="1">
                          <a:solidFill>
                            <a:schemeClr val="accent1"/>
                          </a:solidFill>
                          <a:latin typeface="Cambria Math" panose="02040503050406030204" pitchFamily="18" charset="0"/>
                        </a:rPr>
                        <m:t>=0</m:t>
                      </m:r>
                    </m:oMath>
                  </m:oMathPara>
                </a14:m>
                <a:endParaRPr lang="en-IN" dirty="0">
                  <a:solidFill>
                    <a:schemeClr val="accent1"/>
                  </a:solidFill>
                </a:endParaRPr>
              </a:p>
            </p:txBody>
          </p:sp>
        </mc:Choice>
        <mc:Fallback>
          <p:sp>
            <p:nvSpPr>
              <p:cNvPr id="39940" name="Object 9">
                <a:extLst>
                  <a:ext uri="{FF2B5EF4-FFF2-40B4-BE49-F238E27FC236}">
                    <a16:creationId xmlns:a16="http://schemas.microsoft.com/office/drawing/2014/main" id="{FA148C28-C5B8-6EA1-CFE9-B03D79231FD6}"/>
                  </a:ext>
                </a:extLst>
              </p:cNvPr>
              <p:cNvSpPr txBox="1">
                <a:spLocks noRot="1" noChangeAspect="1" noMove="1" noResize="1" noEditPoints="1" noAdjustHandles="1" noChangeArrowheads="1" noChangeShapeType="1" noTextEdit="1"/>
              </p:cNvSpPr>
              <p:nvPr/>
            </p:nvSpPr>
            <p:spPr bwMode="auto">
              <a:xfrm>
                <a:off x="2519706" y="1771650"/>
                <a:ext cx="1828800" cy="604838"/>
              </a:xfrm>
              <a:prstGeom prst="rect">
                <a:avLst/>
              </a:prstGeom>
              <a:blipFill>
                <a:blip r:embed="rId3"/>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941" name="Object 10">
                <a:extLst>
                  <a:ext uri="{FF2B5EF4-FFF2-40B4-BE49-F238E27FC236}">
                    <a16:creationId xmlns:a16="http://schemas.microsoft.com/office/drawing/2014/main" id="{5D5D6298-4865-19B6-E4A7-18DB16ABBAC7}"/>
                  </a:ext>
                </a:extLst>
              </p:cNvPr>
              <p:cNvSpPr txBox="1"/>
              <p:nvPr/>
            </p:nvSpPr>
            <p:spPr bwMode="auto">
              <a:xfrm>
                <a:off x="515006" y="2898615"/>
                <a:ext cx="3460750" cy="1004888"/>
              </a:xfrm>
              <a:prstGeom prst="rect">
                <a:avLst/>
              </a:prstGeom>
              <a:ln/>
            </p:spPr>
            <p:style>
              <a:lnRef idx="2">
                <a:schemeClr val="dk1"/>
              </a:lnRef>
              <a:fillRef idx="1">
                <a:schemeClr val="lt1"/>
              </a:fillRef>
              <a:effectRef idx="0">
                <a:schemeClr val="dk1"/>
              </a:effectRef>
              <a:fontRef idx="minor">
                <a:schemeClr val="dk1"/>
              </a:fontRef>
            </p:style>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𝑖𝑛</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f>
                        <m:fPr>
                          <m:ctrlPr>
                            <a:rPr lang="en-IN" sz="2800" i="1">
                              <a:solidFill>
                                <a:schemeClr val="tx1"/>
                              </a:solidFill>
                              <a:latin typeface="Cambria Math" panose="02040503050406030204" pitchFamily="18" charset="0"/>
                            </a:rPr>
                          </m:ctrlPr>
                        </m:fPr>
                        <m:num>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𝑗</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m:t>
                              </m:r>
                            </m:fName>
                            <m:e>
                              <m:r>
                                <a:rPr lang="en-IN" sz="2800" i="1">
                                  <a:solidFill>
                                    <a:schemeClr val="tx1"/>
                                  </a:solidFill>
                                  <a:latin typeface="Cambria Math" panose="02040503050406030204" pitchFamily="18" charset="0"/>
                                </a:rPr>
                                <m:t>𝛽</m:t>
                              </m:r>
                            </m:e>
                          </m:func>
                          <m:r>
                            <a:rPr lang="en-IN" sz="2800" i="1">
                              <a:solidFill>
                                <a:schemeClr val="tx1"/>
                              </a:solidFill>
                              <a:latin typeface="Cambria Math" panose="02040503050406030204" pitchFamily="18" charset="0"/>
                            </a:rPr>
                            <m:t>𝑙</m:t>
                          </m:r>
                        </m:num>
                        <m:den>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𝑅</m:t>
                              </m:r>
                            </m:e>
                            <m:sub>
                              <m:r>
                                <a:rPr lang="en-IN" sz="2800" i="1">
                                  <a:solidFill>
                                    <a:schemeClr val="tx1"/>
                                  </a:solidFill>
                                  <a:latin typeface="Cambria Math" panose="02040503050406030204" pitchFamily="18" charset="0"/>
                                </a:rPr>
                                <m:t>0</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𝑗</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func>
                            <m:funcPr>
                              <m:ctrlPr>
                                <a:rPr lang="en-IN" sz="2800" i="1">
                                  <a:solidFill>
                                    <a:schemeClr val="tx1"/>
                                  </a:solidFill>
                                  <a:latin typeface="Cambria Math" panose="02040503050406030204" pitchFamily="18" charset="0"/>
                                </a:rPr>
                              </m:ctrlPr>
                            </m:funcPr>
                            <m:fName>
                              <m:r>
                                <m:rPr>
                                  <m:sty m:val="p"/>
                                </m:rPr>
                                <a:rPr lang="en-IN" sz="2800" i="0">
                                  <a:solidFill>
                                    <a:schemeClr val="tx1"/>
                                  </a:solidFill>
                                  <a:latin typeface="Cambria Math" panose="02040503050406030204" pitchFamily="18" charset="0"/>
                                </a:rPr>
                                <m:t>tan</m:t>
                              </m:r>
                            </m:fName>
                            <m:e>
                              <m:r>
                                <a:rPr lang="en-IN" sz="2800" i="1">
                                  <a:solidFill>
                                    <a:schemeClr val="tx1"/>
                                  </a:solidFill>
                                  <a:latin typeface="Cambria Math" panose="02040503050406030204" pitchFamily="18" charset="0"/>
                                </a:rPr>
                                <m:t>𝛽</m:t>
                              </m:r>
                            </m:e>
                          </m:func>
                          <m:r>
                            <a:rPr lang="en-IN" sz="2800" i="1">
                              <a:solidFill>
                                <a:schemeClr val="tx1"/>
                              </a:solidFill>
                              <a:latin typeface="Cambria Math" panose="02040503050406030204" pitchFamily="18" charset="0"/>
                            </a:rPr>
                            <m:t>𝑙</m:t>
                          </m:r>
                        </m:den>
                      </m:f>
                    </m:oMath>
                  </m:oMathPara>
                </a14:m>
                <a:endParaRPr lang="en-IN" dirty="0">
                  <a:solidFill>
                    <a:schemeClr val="tx1"/>
                  </a:solidFill>
                </a:endParaRPr>
              </a:p>
            </p:txBody>
          </p:sp>
        </mc:Choice>
        <mc:Fallback>
          <p:sp>
            <p:nvSpPr>
              <p:cNvPr id="39941" name="Object 10">
                <a:extLst>
                  <a:ext uri="{FF2B5EF4-FFF2-40B4-BE49-F238E27FC236}">
                    <a16:creationId xmlns:a16="http://schemas.microsoft.com/office/drawing/2014/main" id="{5D5D6298-4865-19B6-E4A7-18DB16ABBAC7}"/>
                  </a:ext>
                </a:extLst>
              </p:cNvPr>
              <p:cNvSpPr txBox="1">
                <a:spLocks noRot="1" noChangeAspect="1" noMove="1" noResize="1" noEditPoints="1" noAdjustHandles="1" noChangeArrowheads="1" noChangeShapeType="1" noTextEdit="1"/>
              </p:cNvSpPr>
              <p:nvPr/>
            </p:nvSpPr>
            <p:spPr bwMode="auto">
              <a:xfrm>
                <a:off x="515006" y="2898615"/>
                <a:ext cx="3460750" cy="1004888"/>
              </a:xfrm>
              <a:prstGeom prst="rect">
                <a:avLst/>
              </a:prstGeom>
              <a:blipFill>
                <a:blip r:embed="rId4"/>
                <a:stretch>
                  <a:fillRect/>
                </a:stretch>
              </a:blipFill>
              <a:ln/>
            </p:spPr>
            <p:txBody>
              <a:bodyPr/>
              <a:lstStyle/>
              <a:p>
                <a:r>
                  <a:rPr lang="en-IN">
                    <a:noFill/>
                  </a:rPr>
                  <a:t> </a:t>
                </a:r>
              </a:p>
            </p:txBody>
          </p:sp>
        </mc:Fallback>
      </mc:AlternateContent>
      <p:sp>
        <p:nvSpPr>
          <p:cNvPr id="39946" name="AutoShape 11">
            <a:extLst>
              <a:ext uri="{FF2B5EF4-FFF2-40B4-BE49-F238E27FC236}">
                <a16:creationId xmlns:a16="http://schemas.microsoft.com/office/drawing/2014/main" id="{8A9BF47F-024E-0CAD-38F7-10B7DFFD87CF}"/>
              </a:ext>
            </a:extLst>
          </p:cNvPr>
          <p:cNvSpPr>
            <a:spLocks noChangeArrowheads="1"/>
          </p:cNvSpPr>
          <p:nvPr/>
        </p:nvSpPr>
        <p:spPr bwMode="auto">
          <a:xfrm>
            <a:off x="4419600" y="3182865"/>
            <a:ext cx="958852" cy="304800"/>
          </a:xfrm>
          <a:prstGeom prst="rightArrow">
            <a:avLst>
              <a:gd name="adj1" fmla="val 50000"/>
              <a:gd name="adj2" fmla="val 64286"/>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IN" altLang="en-US"/>
          </a:p>
        </p:txBody>
      </p:sp>
      <mc:AlternateContent xmlns:mc="http://schemas.openxmlformats.org/markup-compatibility/2006">
        <mc:Choice xmlns:a14="http://schemas.microsoft.com/office/drawing/2010/main" Requires="a14">
          <p:sp>
            <p:nvSpPr>
              <p:cNvPr id="39942" name="Object 12">
                <a:extLst>
                  <a:ext uri="{FF2B5EF4-FFF2-40B4-BE49-F238E27FC236}">
                    <a16:creationId xmlns:a16="http://schemas.microsoft.com/office/drawing/2014/main" id="{3D134739-2FFC-705D-AB8F-D1524630A324}"/>
                  </a:ext>
                </a:extLst>
              </p:cNvPr>
              <p:cNvSpPr txBox="1"/>
              <p:nvPr/>
            </p:nvSpPr>
            <p:spPr bwMode="auto">
              <a:xfrm>
                <a:off x="5794476" y="3036779"/>
                <a:ext cx="1395412" cy="596972"/>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𝑖</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i="1">
                              <a:solidFill>
                                <a:schemeClr val="tx1"/>
                              </a:solidFill>
                              <a:latin typeface="Cambria Math" panose="02040503050406030204" pitchFamily="18" charset="0"/>
                            </a:rPr>
                            <m:t>𝑍</m:t>
                          </m:r>
                        </m:e>
                        <m:sub>
                          <m:r>
                            <a:rPr lang="en-IN" sz="2800" i="1">
                              <a:solidFill>
                                <a:schemeClr val="tx1"/>
                              </a:solidFill>
                              <a:latin typeface="Cambria Math" panose="02040503050406030204" pitchFamily="18" charset="0"/>
                            </a:rPr>
                            <m:t>𝐿</m:t>
                          </m:r>
                        </m:sub>
                      </m:sSub>
                    </m:oMath>
                  </m:oMathPara>
                </a14:m>
                <a:endParaRPr lang="en-IN" sz="1600" dirty="0">
                  <a:solidFill>
                    <a:schemeClr val="tx1"/>
                  </a:solidFill>
                </a:endParaRPr>
              </a:p>
            </p:txBody>
          </p:sp>
        </mc:Choice>
        <mc:Fallback>
          <p:sp>
            <p:nvSpPr>
              <p:cNvPr id="39942" name="Object 12">
                <a:extLst>
                  <a:ext uri="{FF2B5EF4-FFF2-40B4-BE49-F238E27FC236}">
                    <a16:creationId xmlns:a16="http://schemas.microsoft.com/office/drawing/2014/main" id="{3D134739-2FFC-705D-AB8F-D1524630A324}"/>
                  </a:ext>
                </a:extLst>
              </p:cNvPr>
              <p:cNvSpPr txBox="1">
                <a:spLocks noRot="1" noChangeAspect="1" noMove="1" noResize="1" noEditPoints="1" noAdjustHandles="1" noChangeArrowheads="1" noChangeShapeType="1" noTextEdit="1"/>
              </p:cNvSpPr>
              <p:nvPr/>
            </p:nvSpPr>
            <p:spPr bwMode="auto">
              <a:xfrm>
                <a:off x="5794476" y="3036779"/>
                <a:ext cx="1395412" cy="596972"/>
              </a:xfrm>
              <a:prstGeom prst="rect">
                <a:avLst/>
              </a:prstGeom>
              <a:blipFill>
                <a:blip r:embed="rId5"/>
                <a:stretch>
                  <a:fillRect/>
                </a:stretch>
              </a:blipFill>
              <a:ln/>
            </p:spPr>
            <p:txBody>
              <a:bodyPr/>
              <a:lstStyle/>
              <a:p>
                <a:r>
                  <a:rPr lang="en-IN">
                    <a:noFill/>
                  </a:rPr>
                  <a:t> </a:t>
                </a:r>
              </a:p>
            </p:txBody>
          </p:sp>
        </mc:Fallback>
      </mc:AlternateContent>
      <p:sp>
        <p:nvSpPr>
          <p:cNvPr id="39947" name="Text Box 13">
            <a:extLst>
              <a:ext uri="{FF2B5EF4-FFF2-40B4-BE49-F238E27FC236}">
                <a16:creationId xmlns:a16="http://schemas.microsoft.com/office/drawing/2014/main" id="{CC1C9CD8-4F1B-EB1A-4031-369ECB93A37F}"/>
              </a:ext>
            </a:extLst>
          </p:cNvPr>
          <p:cNvSpPr txBox="1">
            <a:spLocks noChangeArrowheads="1"/>
          </p:cNvSpPr>
          <p:nvPr/>
        </p:nvSpPr>
        <p:spPr bwMode="auto">
          <a:xfrm>
            <a:off x="457200" y="4724400"/>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 A Half wave lossless line simply transfers the load impedance to the input terminals. </a:t>
            </a:r>
          </a:p>
        </p:txBody>
      </p:sp>
      <p:sp>
        <p:nvSpPr>
          <p:cNvPr id="6" name="Text Box 8">
            <a:extLst>
              <a:ext uri="{FF2B5EF4-FFF2-40B4-BE49-F238E27FC236}">
                <a16:creationId xmlns:a16="http://schemas.microsoft.com/office/drawing/2014/main" id="{E167C679-C4A9-DC53-DE75-AC0410446A3D}"/>
              </a:ext>
            </a:extLst>
          </p:cNvPr>
          <p:cNvSpPr txBox="1">
            <a:spLocks noChangeArrowheads="1"/>
          </p:cNvSpPr>
          <p:nvPr/>
        </p:nvSpPr>
        <p:spPr bwMode="auto">
          <a:xfrm>
            <a:off x="4533900" y="1777205"/>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t>n = +ve integer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animBg="1"/>
      <p:bldP spid="399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Text Box 4">
            <a:extLst>
              <a:ext uri="{FF2B5EF4-FFF2-40B4-BE49-F238E27FC236}">
                <a16:creationId xmlns:a16="http://schemas.microsoft.com/office/drawing/2014/main" id="{AC455466-6F73-7943-5B98-C8396341BDC9}"/>
              </a:ext>
            </a:extLst>
          </p:cNvPr>
          <p:cNvSpPr txBox="1">
            <a:spLocks noChangeArrowheads="1"/>
          </p:cNvSpPr>
          <p:nvPr/>
        </p:nvSpPr>
        <p:spPr bwMode="auto">
          <a:xfrm>
            <a:off x="228600" y="228600"/>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How to calculate the TL parameters using terminal voltage , currents and loads</a:t>
            </a:r>
          </a:p>
        </p:txBody>
      </p:sp>
      <p:sp>
        <p:nvSpPr>
          <p:cNvPr id="40969" name="Text Box 5">
            <a:extLst>
              <a:ext uri="{FF2B5EF4-FFF2-40B4-BE49-F238E27FC236}">
                <a16:creationId xmlns:a16="http://schemas.microsoft.com/office/drawing/2014/main" id="{E5DF5337-5235-A200-6940-EA4C00E466F9}"/>
              </a:ext>
            </a:extLst>
          </p:cNvPr>
          <p:cNvSpPr txBox="1">
            <a:spLocks noChangeArrowheads="1"/>
          </p:cNvSpPr>
          <p:nvPr/>
        </p:nvSpPr>
        <p:spPr bwMode="auto">
          <a:xfrm>
            <a:off x="304800" y="13716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t>Open Circuit line </a:t>
            </a:r>
          </a:p>
        </p:txBody>
      </p:sp>
      <p:graphicFrame>
        <p:nvGraphicFramePr>
          <p:cNvPr id="40962" name="Object 6">
            <a:extLst>
              <a:ext uri="{FF2B5EF4-FFF2-40B4-BE49-F238E27FC236}">
                <a16:creationId xmlns:a16="http://schemas.microsoft.com/office/drawing/2014/main" id="{66A46B96-C87B-8F97-32E9-2C3C9F23821E}"/>
              </a:ext>
            </a:extLst>
          </p:cNvPr>
          <p:cNvGraphicFramePr>
            <a:graphicFrameLocks noChangeAspect="1"/>
          </p:cNvGraphicFramePr>
          <p:nvPr/>
        </p:nvGraphicFramePr>
        <p:xfrm>
          <a:off x="2743200" y="1219200"/>
          <a:ext cx="1371600" cy="587375"/>
        </p:xfrm>
        <a:graphic>
          <a:graphicData uri="http://schemas.openxmlformats.org/presentationml/2006/ole">
            <mc:AlternateContent xmlns:mc="http://schemas.openxmlformats.org/markup-compatibility/2006">
              <mc:Choice xmlns:v="urn:schemas-microsoft-com:vml" Requires="v">
                <p:oleObj name="Equation" r:id="rId2" imgW="533160" imgH="228600" progId="Equation.DSMT4">
                  <p:embed/>
                </p:oleObj>
              </mc:Choice>
              <mc:Fallback>
                <p:oleObj name="Equation" r:id="rId2" imgW="533160" imgH="228600" progId="Equation.DSMT4">
                  <p:embed/>
                  <p:pic>
                    <p:nvPicPr>
                      <p:cNvPr id="40962" name="Object 6">
                        <a:extLst>
                          <a:ext uri="{FF2B5EF4-FFF2-40B4-BE49-F238E27FC236}">
                            <a16:creationId xmlns:a16="http://schemas.microsoft.com/office/drawing/2014/main" id="{66A46B96-C87B-8F97-32E9-2C3C9F238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19200"/>
                        <a:ext cx="13716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7">
            <a:extLst>
              <a:ext uri="{FF2B5EF4-FFF2-40B4-BE49-F238E27FC236}">
                <a16:creationId xmlns:a16="http://schemas.microsoft.com/office/drawing/2014/main" id="{D29688EC-3964-F6A4-7BFA-E65F957D5C11}"/>
              </a:ext>
            </a:extLst>
          </p:cNvPr>
          <p:cNvGraphicFramePr>
            <a:graphicFrameLocks noChangeAspect="1"/>
          </p:cNvGraphicFramePr>
          <p:nvPr/>
        </p:nvGraphicFramePr>
        <p:xfrm>
          <a:off x="5410200" y="1219200"/>
          <a:ext cx="2373313" cy="560388"/>
        </p:xfrm>
        <a:graphic>
          <a:graphicData uri="http://schemas.openxmlformats.org/presentationml/2006/ole">
            <mc:AlternateContent xmlns:mc="http://schemas.openxmlformats.org/markup-compatibility/2006">
              <mc:Choice xmlns:v="urn:schemas-microsoft-com:vml" Requires="v">
                <p:oleObj name="Equation" r:id="rId4" imgW="965160" imgH="228600" progId="Equation.DSMT4">
                  <p:embed/>
                </p:oleObj>
              </mc:Choice>
              <mc:Fallback>
                <p:oleObj name="Equation" r:id="rId4" imgW="965160" imgH="228600" progId="Equation.DSMT4">
                  <p:embed/>
                  <p:pic>
                    <p:nvPicPr>
                      <p:cNvPr id="40963" name="Object 7">
                        <a:extLst>
                          <a:ext uri="{FF2B5EF4-FFF2-40B4-BE49-F238E27FC236}">
                            <a16:creationId xmlns:a16="http://schemas.microsoft.com/office/drawing/2014/main" id="{D29688EC-3964-F6A4-7BFA-E65F957D5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219200"/>
                        <a:ext cx="237331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0" name="Text Box 8">
            <a:extLst>
              <a:ext uri="{FF2B5EF4-FFF2-40B4-BE49-F238E27FC236}">
                <a16:creationId xmlns:a16="http://schemas.microsoft.com/office/drawing/2014/main" id="{6BA5DB19-6228-71F8-7A02-87246E0850F9}"/>
              </a:ext>
            </a:extLst>
          </p:cNvPr>
          <p:cNvSpPr txBox="1">
            <a:spLocks noChangeArrowheads="1"/>
          </p:cNvSpPr>
          <p:nvPr/>
        </p:nvSpPr>
        <p:spPr bwMode="auto">
          <a:xfrm>
            <a:off x="304800" y="22098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a:t>Spen Circuit line </a:t>
            </a:r>
          </a:p>
        </p:txBody>
      </p:sp>
      <p:graphicFrame>
        <p:nvGraphicFramePr>
          <p:cNvPr id="40964" name="Object 9">
            <a:extLst>
              <a:ext uri="{FF2B5EF4-FFF2-40B4-BE49-F238E27FC236}">
                <a16:creationId xmlns:a16="http://schemas.microsoft.com/office/drawing/2014/main" id="{0D492796-4B09-96F3-07E9-3F254AF4B9EA}"/>
              </a:ext>
            </a:extLst>
          </p:cNvPr>
          <p:cNvGraphicFramePr>
            <a:graphicFrameLocks noChangeAspect="1"/>
          </p:cNvGraphicFramePr>
          <p:nvPr/>
        </p:nvGraphicFramePr>
        <p:xfrm>
          <a:off x="2857500" y="2057400"/>
          <a:ext cx="1143000" cy="587375"/>
        </p:xfrm>
        <a:graphic>
          <a:graphicData uri="http://schemas.openxmlformats.org/presentationml/2006/ole">
            <mc:AlternateContent xmlns:mc="http://schemas.openxmlformats.org/markup-compatibility/2006">
              <mc:Choice xmlns:v="urn:schemas-microsoft-com:vml" Requires="v">
                <p:oleObj name="Equation" r:id="rId6" imgW="444240" imgH="228600" progId="Equation.DSMT4">
                  <p:embed/>
                </p:oleObj>
              </mc:Choice>
              <mc:Fallback>
                <p:oleObj name="Equation" r:id="rId6" imgW="444240" imgH="228600" progId="Equation.DSMT4">
                  <p:embed/>
                  <p:pic>
                    <p:nvPicPr>
                      <p:cNvPr id="40964" name="Object 9">
                        <a:extLst>
                          <a:ext uri="{FF2B5EF4-FFF2-40B4-BE49-F238E27FC236}">
                            <a16:creationId xmlns:a16="http://schemas.microsoft.com/office/drawing/2014/main" id="{0D492796-4B09-96F3-07E9-3F254AF4B9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2057400"/>
                        <a:ext cx="11430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10">
            <a:extLst>
              <a:ext uri="{FF2B5EF4-FFF2-40B4-BE49-F238E27FC236}">
                <a16:creationId xmlns:a16="http://schemas.microsoft.com/office/drawing/2014/main" id="{247D67B5-79F5-BB27-FAE7-2F0B1CAA1CBB}"/>
              </a:ext>
            </a:extLst>
          </p:cNvPr>
          <p:cNvGraphicFramePr>
            <a:graphicFrameLocks noChangeAspect="1"/>
          </p:cNvGraphicFramePr>
          <p:nvPr/>
        </p:nvGraphicFramePr>
        <p:xfrm>
          <a:off x="5410200" y="2057400"/>
          <a:ext cx="2373313" cy="560388"/>
        </p:xfrm>
        <a:graphic>
          <a:graphicData uri="http://schemas.openxmlformats.org/presentationml/2006/ole">
            <mc:AlternateContent xmlns:mc="http://schemas.openxmlformats.org/markup-compatibility/2006">
              <mc:Choice xmlns:v="urn:schemas-microsoft-com:vml" Requires="v">
                <p:oleObj name="Equation" r:id="rId8" imgW="965160" imgH="228600" progId="Equation.DSMT4">
                  <p:embed/>
                </p:oleObj>
              </mc:Choice>
              <mc:Fallback>
                <p:oleObj name="Equation" r:id="rId8" imgW="965160" imgH="228600" progId="Equation.DSMT4">
                  <p:embed/>
                  <p:pic>
                    <p:nvPicPr>
                      <p:cNvPr id="40965" name="Object 10">
                        <a:extLst>
                          <a:ext uri="{FF2B5EF4-FFF2-40B4-BE49-F238E27FC236}">
                            <a16:creationId xmlns:a16="http://schemas.microsoft.com/office/drawing/2014/main" id="{247D67B5-79F5-BB27-FAE7-2F0B1CAA1C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2057400"/>
                        <a:ext cx="2373313"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40966" name="Object 11">
                <a:extLst>
                  <a:ext uri="{FF2B5EF4-FFF2-40B4-BE49-F238E27FC236}">
                    <a16:creationId xmlns:a16="http://schemas.microsoft.com/office/drawing/2014/main" id="{65F5CC30-D664-E23D-B2FB-6AB9B07A34B7}"/>
                  </a:ext>
                </a:extLst>
              </p:cNvPr>
              <p:cNvSpPr txBox="1"/>
              <p:nvPr/>
            </p:nvSpPr>
            <p:spPr bwMode="auto">
              <a:xfrm>
                <a:off x="2590800" y="3200400"/>
                <a:ext cx="4711700" cy="836613"/>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IN" sz="3600" i="1" smtClean="0">
                              <a:solidFill>
                                <a:srgbClr val="0070C0"/>
                              </a:solidFill>
                              <a:latin typeface="Cambria Math" panose="02040503050406030204" pitchFamily="18" charset="0"/>
                            </a:rPr>
                          </m:ctrlPr>
                        </m:sSubPr>
                        <m:e>
                          <m:r>
                            <a:rPr lang="en-IN" sz="3600" i="1">
                              <a:solidFill>
                                <a:srgbClr val="0070C0"/>
                              </a:solidFill>
                              <a:latin typeface="Cambria Math" panose="02040503050406030204" pitchFamily="18" charset="0"/>
                            </a:rPr>
                            <m:t>𝑍</m:t>
                          </m:r>
                        </m:e>
                        <m:sub>
                          <m:r>
                            <a:rPr lang="en-IN" sz="3600" i="1">
                              <a:solidFill>
                                <a:srgbClr val="0070C0"/>
                              </a:solidFill>
                              <a:latin typeface="Cambria Math" panose="02040503050406030204" pitchFamily="18" charset="0"/>
                            </a:rPr>
                            <m:t>0</m:t>
                          </m:r>
                        </m:sub>
                      </m:sSub>
                      <m:r>
                        <a:rPr lang="en-IN" sz="3600" i="1">
                          <a:solidFill>
                            <a:srgbClr val="0070C0"/>
                          </a:solidFill>
                          <a:latin typeface="Cambria Math" panose="02040503050406030204" pitchFamily="18" charset="0"/>
                        </a:rPr>
                        <m:t>=</m:t>
                      </m:r>
                      <m:rad>
                        <m:radPr>
                          <m:degHide m:val="on"/>
                          <m:ctrlPr>
                            <a:rPr lang="en-IN" sz="3600" i="1">
                              <a:solidFill>
                                <a:srgbClr val="0070C0"/>
                              </a:solidFill>
                              <a:latin typeface="Cambria Math" panose="02040503050406030204" pitchFamily="18" charset="0"/>
                            </a:rPr>
                          </m:ctrlPr>
                        </m:radPr>
                        <m:deg/>
                        <m:e>
                          <m:sSub>
                            <m:sSubPr>
                              <m:ctrlPr>
                                <a:rPr lang="en-IN" sz="3600" i="1">
                                  <a:solidFill>
                                    <a:srgbClr val="0070C0"/>
                                  </a:solidFill>
                                  <a:latin typeface="Cambria Math" panose="02040503050406030204" pitchFamily="18" charset="0"/>
                                </a:rPr>
                              </m:ctrlPr>
                            </m:sSubPr>
                            <m:e>
                              <m:r>
                                <a:rPr lang="en-IN" sz="3600" i="1">
                                  <a:solidFill>
                                    <a:srgbClr val="0070C0"/>
                                  </a:solidFill>
                                  <a:latin typeface="Cambria Math" panose="02040503050406030204" pitchFamily="18" charset="0"/>
                                </a:rPr>
                                <m:t>𝑍</m:t>
                              </m:r>
                            </m:e>
                            <m:sub>
                              <m:r>
                                <a:rPr lang="en-IN" sz="3600" i="1">
                                  <a:solidFill>
                                    <a:srgbClr val="0070C0"/>
                                  </a:solidFill>
                                  <a:latin typeface="Cambria Math" panose="02040503050406030204" pitchFamily="18" charset="0"/>
                                </a:rPr>
                                <m:t>𝑖𝑜</m:t>
                              </m:r>
                            </m:sub>
                          </m:sSub>
                          <m:sSub>
                            <m:sSubPr>
                              <m:ctrlPr>
                                <a:rPr lang="en-IN" sz="3600" i="1">
                                  <a:solidFill>
                                    <a:srgbClr val="0070C0"/>
                                  </a:solidFill>
                                  <a:latin typeface="Cambria Math" panose="02040503050406030204" pitchFamily="18" charset="0"/>
                                </a:rPr>
                              </m:ctrlPr>
                            </m:sSubPr>
                            <m:e>
                              <m:r>
                                <a:rPr lang="en-IN" sz="3600" i="1">
                                  <a:solidFill>
                                    <a:srgbClr val="0070C0"/>
                                  </a:solidFill>
                                  <a:latin typeface="Cambria Math" panose="02040503050406030204" pitchFamily="18" charset="0"/>
                                </a:rPr>
                                <m:t>𝑍</m:t>
                              </m:r>
                            </m:e>
                            <m:sub>
                              <m:r>
                                <a:rPr lang="en-IN" sz="3600" i="1">
                                  <a:solidFill>
                                    <a:srgbClr val="0070C0"/>
                                  </a:solidFill>
                                  <a:latin typeface="Cambria Math" panose="02040503050406030204" pitchFamily="18" charset="0"/>
                                </a:rPr>
                                <m:t>𝑖𝑠</m:t>
                              </m:r>
                            </m:sub>
                          </m:sSub>
                        </m:e>
                      </m:rad>
                      <m:r>
                        <a:rPr lang="en-IN" sz="3600" i="1">
                          <a:solidFill>
                            <a:srgbClr val="0070C0"/>
                          </a:solidFill>
                          <a:latin typeface="Cambria Math" panose="02040503050406030204" pitchFamily="18" charset="0"/>
                        </a:rPr>
                        <m:t>   </m:t>
                      </m:r>
                      <m:d>
                        <m:dPr>
                          <m:ctrlPr>
                            <a:rPr lang="en-IN" sz="3600" i="1">
                              <a:solidFill>
                                <a:srgbClr val="000000"/>
                              </a:solidFill>
                              <a:latin typeface="Cambria Math" panose="02040503050406030204" pitchFamily="18" charset="0"/>
                            </a:rPr>
                          </m:ctrlPr>
                        </m:dPr>
                        <m:e>
                          <m:r>
                            <m:rPr>
                              <m:sty m:val="p"/>
                            </m:rPr>
                            <a:rPr lang="en-IN" sz="3600" i="1">
                              <a:solidFill>
                                <a:srgbClr val="000000"/>
                              </a:solidFill>
                              <a:latin typeface="Cambria Math" panose="02040503050406030204" pitchFamily="18" charset="0"/>
                            </a:rPr>
                            <m:t>Ω</m:t>
                          </m:r>
                        </m:e>
                      </m:d>
                    </m:oMath>
                  </m:oMathPara>
                </a14:m>
                <a:endParaRPr lang="en-IN" dirty="0"/>
              </a:p>
            </p:txBody>
          </p:sp>
        </mc:Choice>
        <mc:Fallback>
          <p:sp>
            <p:nvSpPr>
              <p:cNvPr id="40966" name="Object 11">
                <a:extLst>
                  <a:ext uri="{FF2B5EF4-FFF2-40B4-BE49-F238E27FC236}">
                    <a16:creationId xmlns:a16="http://schemas.microsoft.com/office/drawing/2014/main" id="{65F5CC30-D664-E23D-B2FB-6AB9B07A34B7}"/>
                  </a:ext>
                </a:extLst>
              </p:cNvPr>
              <p:cNvSpPr txBox="1">
                <a:spLocks noRot="1" noChangeAspect="1" noMove="1" noResize="1" noEditPoints="1" noAdjustHandles="1" noChangeArrowheads="1" noChangeShapeType="1" noTextEdit="1"/>
              </p:cNvSpPr>
              <p:nvPr/>
            </p:nvSpPr>
            <p:spPr bwMode="auto">
              <a:xfrm>
                <a:off x="2590800" y="3200400"/>
                <a:ext cx="4711700" cy="836613"/>
              </a:xfrm>
              <a:prstGeom prst="rect">
                <a:avLst/>
              </a:prstGeom>
              <a:blipFill>
                <a:blip r:embed="rId10"/>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0967" name="Object 12">
                <a:extLst>
                  <a:ext uri="{FF2B5EF4-FFF2-40B4-BE49-F238E27FC236}">
                    <a16:creationId xmlns:a16="http://schemas.microsoft.com/office/drawing/2014/main" id="{B86B7984-8021-616F-856F-DA22E5CDFEE5}"/>
                  </a:ext>
                </a:extLst>
              </p:cNvPr>
              <p:cNvSpPr txBox="1"/>
              <p:nvPr/>
            </p:nvSpPr>
            <p:spPr bwMode="auto">
              <a:xfrm>
                <a:off x="2362200" y="4300031"/>
                <a:ext cx="5562600" cy="14255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sz="2800" i="1" smtClean="0">
                          <a:solidFill>
                            <a:srgbClr val="0070C0"/>
                          </a:solidFill>
                          <a:latin typeface="Cambria Math" panose="02040503050406030204" pitchFamily="18" charset="0"/>
                        </a:rPr>
                        <m:t>𝛾</m:t>
                      </m:r>
                      <m:r>
                        <a:rPr lang="en-IN" sz="2800" i="1" smtClean="0">
                          <a:solidFill>
                            <a:srgbClr val="0070C0"/>
                          </a:solidFill>
                          <a:latin typeface="Cambria Math" panose="02040503050406030204" pitchFamily="18" charset="0"/>
                        </a:rPr>
                        <m:t>=</m:t>
                      </m:r>
                      <m:f>
                        <m:fPr>
                          <m:ctrlPr>
                            <a:rPr lang="en-IN" sz="2800" i="1">
                              <a:solidFill>
                                <a:srgbClr val="0070C0"/>
                              </a:solidFill>
                              <a:latin typeface="Cambria Math" panose="02040503050406030204" pitchFamily="18" charset="0"/>
                            </a:rPr>
                          </m:ctrlPr>
                        </m:fPr>
                        <m:num>
                          <m:r>
                            <a:rPr lang="en-IN" sz="2800" i="1">
                              <a:solidFill>
                                <a:srgbClr val="0070C0"/>
                              </a:solidFill>
                              <a:latin typeface="Cambria Math" panose="02040503050406030204" pitchFamily="18" charset="0"/>
                            </a:rPr>
                            <m:t>1</m:t>
                          </m:r>
                        </m:num>
                        <m:den>
                          <m:r>
                            <a:rPr lang="en-IN" sz="2800" i="1">
                              <a:solidFill>
                                <a:srgbClr val="0070C0"/>
                              </a:solidFill>
                              <a:latin typeface="Cambria Math" panose="02040503050406030204" pitchFamily="18" charset="0"/>
                            </a:rPr>
                            <m:t>𝑙</m:t>
                          </m:r>
                        </m:den>
                      </m:f>
                      <m:func>
                        <m:funcPr>
                          <m:ctrlPr>
                            <a:rPr lang="en-IN" sz="2800" i="1">
                              <a:solidFill>
                                <a:srgbClr val="0070C0"/>
                              </a:solidFill>
                              <a:latin typeface="Cambria Math" panose="02040503050406030204" pitchFamily="18" charset="0"/>
                            </a:rPr>
                          </m:ctrlPr>
                        </m:funcPr>
                        <m:fName>
                          <m:sSup>
                            <m:sSupPr>
                              <m:ctrlPr>
                                <a:rPr lang="en-IN" sz="2800" i="1">
                                  <a:solidFill>
                                    <a:srgbClr val="0070C0"/>
                                  </a:solidFill>
                                  <a:latin typeface="Cambria Math" panose="02040503050406030204" pitchFamily="18" charset="0"/>
                                </a:rPr>
                              </m:ctrlPr>
                            </m:sSupPr>
                            <m:e>
                              <m:r>
                                <m:rPr>
                                  <m:sty m:val="p"/>
                                </m:rPr>
                                <a:rPr lang="en-IN" sz="2800" i="0">
                                  <a:solidFill>
                                    <a:srgbClr val="0070C0"/>
                                  </a:solidFill>
                                  <a:latin typeface="Cambria Math" panose="02040503050406030204" pitchFamily="18" charset="0"/>
                                </a:rPr>
                                <m:t>tanh</m:t>
                              </m:r>
                            </m:e>
                            <m:sup>
                              <m:r>
                                <a:rPr lang="en-IN" sz="2800" i="1">
                                  <a:solidFill>
                                    <a:srgbClr val="0070C0"/>
                                  </a:solidFill>
                                  <a:latin typeface="Cambria Math" panose="02040503050406030204" pitchFamily="18" charset="0"/>
                                </a:rPr>
                                <m:t>−1</m:t>
                              </m:r>
                            </m:sup>
                          </m:sSup>
                        </m:fName>
                        <m:e>
                          <m:rad>
                            <m:radPr>
                              <m:degHide m:val="on"/>
                              <m:ctrlPr>
                                <a:rPr lang="en-IN" sz="2800" i="1">
                                  <a:solidFill>
                                    <a:srgbClr val="0070C0"/>
                                  </a:solidFill>
                                  <a:latin typeface="Cambria Math" panose="02040503050406030204" pitchFamily="18" charset="0"/>
                                </a:rPr>
                              </m:ctrlPr>
                            </m:radPr>
                            <m:deg/>
                            <m:e>
                              <m:f>
                                <m:fPr>
                                  <m:ctrlPr>
                                    <a:rPr lang="en-IN" sz="2800" i="1">
                                      <a:solidFill>
                                        <a:srgbClr val="0070C0"/>
                                      </a:solidFill>
                                      <a:latin typeface="Cambria Math" panose="02040503050406030204" pitchFamily="18" charset="0"/>
                                    </a:rPr>
                                  </m:ctrlPr>
                                </m:fPr>
                                <m:num>
                                  <m:sSub>
                                    <m:sSubPr>
                                      <m:ctrlPr>
                                        <a:rPr lang="en-IN" sz="2800" i="1">
                                          <a:solidFill>
                                            <a:srgbClr val="0070C0"/>
                                          </a:solidFill>
                                          <a:latin typeface="Cambria Math" panose="02040503050406030204" pitchFamily="18" charset="0"/>
                                        </a:rPr>
                                      </m:ctrlPr>
                                    </m:sSubPr>
                                    <m:e>
                                      <m:r>
                                        <a:rPr lang="en-IN" sz="2800" i="1">
                                          <a:solidFill>
                                            <a:srgbClr val="0070C0"/>
                                          </a:solidFill>
                                          <a:latin typeface="Cambria Math" panose="02040503050406030204" pitchFamily="18" charset="0"/>
                                        </a:rPr>
                                        <m:t>𝑍</m:t>
                                      </m:r>
                                    </m:e>
                                    <m:sub>
                                      <m:r>
                                        <a:rPr lang="en-IN" sz="2800" i="1">
                                          <a:solidFill>
                                            <a:srgbClr val="0070C0"/>
                                          </a:solidFill>
                                          <a:latin typeface="Cambria Math" panose="02040503050406030204" pitchFamily="18" charset="0"/>
                                        </a:rPr>
                                        <m:t>𝑖𝑠</m:t>
                                      </m:r>
                                    </m:sub>
                                  </m:sSub>
                                </m:num>
                                <m:den>
                                  <m:sSub>
                                    <m:sSubPr>
                                      <m:ctrlPr>
                                        <a:rPr lang="en-IN" sz="2800" i="1">
                                          <a:solidFill>
                                            <a:srgbClr val="0070C0"/>
                                          </a:solidFill>
                                          <a:latin typeface="Cambria Math" panose="02040503050406030204" pitchFamily="18" charset="0"/>
                                        </a:rPr>
                                      </m:ctrlPr>
                                    </m:sSubPr>
                                    <m:e>
                                      <m:r>
                                        <a:rPr lang="en-IN" sz="2800" i="1">
                                          <a:solidFill>
                                            <a:srgbClr val="0070C0"/>
                                          </a:solidFill>
                                          <a:latin typeface="Cambria Math" panose="02040503050406030204" pitchFamily="18" charset="0"/>
                                        </a:rPr>
                                        <m:t>𝑍</m:t>
                                      </m:r>
                                    </m:e>
                                    <m:sub>
                                      <m:r>
                                        <a:rPr lang="en-IN" sz="2800" i="1">
                                          <a:solidFill>
                                            <a:srgbClr val="0070C0"/>
                                          </a:solidFill>
                                          <a:latin typeface="Cambria Math" panose="02040503050406030204" pitchFamily="18" charset="0"/>
                                        </a:rPr>
                                        <m:t>𝑖𝑜</m:t>
                                      </m:r>
                                    </m:sub>
                                  </m:sSub>
                                </m:den>
                              </m:f>
                            </m:e>
                          </m:rad>
                        </m:e>
                      </m:func>
                      <m:r>
                        <a:rPr lang="en-IN" sz="2800" i="1">
                          <a:solidFill>
                            <a:srgbClr val="0070C0"/>
                          </a:solidFill>
                          <a:latin typeface="Cambria Math" panose="02040503050406030204" pitchFamily="18" charset="0"/>
                        </a:rPr>
                        <m:t> </m:t>
                      </m:r>
                      <m:r>
                        <a:rPr lang="en-IN" sz="2800" i="1">
                          <a:solidFill>
                            <a:srgbClr val="FF0000"/>
                          </a:solidFill>
                          <a:latin typeface="Cambria Math" panose="02040503050406030204" pitchFamily="18" charset="0"/>
                        </a:rPr>
                        <m:t>  </m:t>
                      </m:r>
                      <m:d>
                        <m:dPr>
                          <m:ctrlPr>
                            <a:rPr lang="en-IN" sz="2800" i="1">
                              <a:solidFill>
                                <a:srgbClr val="000000"/>
                              </a:solidFill>
                              <a:latin typeface="Cambria Math" panose="02040503050406030204" pitchFamily="18" charset="0"/>
                            </a:rPr>
                          </m:ctrlPr>
                        </m:dPr>
                        <m:e>
                          <m:sSup>
                            <m:sSupPr>
                              <m:ctrlPr>
                                <a:rPr lang="en-IN" sz="2800" i="1">
                                  <a:solidFill>
                                    <a:srgbClr val="000000"/>
                                  </a:solidFill>
                                  <a:latin typeface="Cambria Math" panose="02040503050406030204" pitchFamily="18" charset="0"/>
                                </a:rPr>
                              </m:ctrlPr>
                            </m:sSupPr>
                            <m:e>
                              <m:r>
                                <a:rPr lang="en-IN" sz="2800" i="1">
                                  <a:solidFill>
                                    <a:srgbClr val="000000"/>
                                  </a:solidFill>
                                  <a:latin typeface="Cambria Math" panose="02040503050406030204" pitchFamily="18" charset="0"/>
                                </a:rPr>
                                <m:t>𝑚</m:t>
                              </m:r>
                            </m:e>
                            <m:sup>
                              <m:r>
                                <a:rPr lang="en-IN" sz="2800" i="1">
                                  <a:solidFill>
                                    <a:srgbClr val="000000"/>
                                  </a:solidFill>
                                  <a:latin typeface="Cambria Math" panose="02040503050406030204" pitchFamily="18" charset="0"/>
                                </a:rPr>
                                <m:t>−1</m:t>
                              </m:r>
                            </m:sup>
                          </m:sSup>
                        </m:e>
                      </m:d>
                    </m:oMath>
                  </m:oMathPara>
                </a14:m>
                <a:endParaRPr lang="en-IN" dirty="0"/>
              </a:p>
            </p:txBody>
          </p:sp>
        </mc:Choice>
        <mc:Fallback>
          <p:sp>
            <p:nvSpPr>
              <p:cNvPr id="40967" name="Object 12">
                <a:extLst>
                  <a:ext uri="{FF2B5EF4-FFF2-40B4-BE49-F238E27FC236}">
                    <a16:creationId xmlns:a16="http://schemas.microsoft.com/office/drawing/2014/main" id="{B86B7984-8021-616F-856F-DA22E5CDFEE5}"/>
                  </a:ext>
                </a:extLst>
              </p:cNvPr>
              <p:cNvSpPr txBox="1">
                <a:spLocks noRot="1" noChangeAspect="1" noMove="1" noResize="1" noEditPoints="1" noAdjustHandles="1" noChangeArrowheads="1" noChangeShapeType="1" noTextEdit="1"/>
              </p:cNvSpPr>
              <p:nvPr/>
            </p:nvSpPr>
            <p:spPr bwMode="auto">
              <a:xfrm>
                <a:off x="2362200" y="4300031"/>
                <a:ext cx="5562600" cy="1425575"/>
              </a:xfrm>
              <a:prstGeom prst="rect">
                <a:avLst/>
              </a:prstGeom>
              <a:blipFill>
                <a:blip r:embed="rId11"/>
                <a:stretch>
                  <a:fillRect/>
                </a:stretch>
              </a:blipFill>
              <a:ln>
                <a:noFill/>
              </a:ln>
              <a:effectLst/>
            </p:spPr>
            <p:txBody>
              <a:bodyPr/>
              <a:lstStyle/>
              <a:p>
                <a:r>
                  <a:rPr lang="en-IN">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C3C2-0A9F-1461-6344-2803478DE66A}"/>
              </a:ext>
            </a:extLst>
          </p:cNvPr>
          <p:cNvSpPr>
            <a:spLocks noGrp="1"/>
          </p:cNvSpPr>
          <p:nvPr>
            <p:ph type="title"/>
          </p:nvPr>
        </p:nvSpPr>
        <p:spPr>
          <a:xfrm>
            <a:off x="457200" y="152400"/>
            <a:ext cx="7886700" cy="1082674"/>
          </a:xfrm>
        </p:spPr>
        <p:txBody>
          <a:bodyPr/>
          <a:lstStyle/>
          <a:p>
            <a:r>
              <a:rPr lang="en-US" dirty="0"/>
              <a:t>Example problem</a:t>
            </a:r>
            <a:endParaRPr lang="en-IN" dirty="0"/>
          </a:p>
        </p:txBody>
      </p:sp>
      <p:sp>
        <p:nvSpPr>
          <p:cNvPr id="3" name="Content Placeholder 2">
            <a:extLst>
              <a:ext uri="{FF2B5EF4-FFF2-40B4-BE49-F238E27FC236}">
                <a16:creationId xmlns:a16="http://schemas.microsoft.com/office/drawing/2014/main" id="{8BC42C2D-B7D1-D762-3F3F-4D443F83BDFA}"/>
              </a:ext>
            </a:extLst>
          </p:cNvPr>
          <p:cNvSpPr>
            <a:spLocks noGrp="1"/>
          </p:cNvSpPr>
          <p:nvPr>
            <p:ph idx="1"/>
          </p:nvPr>
        </p:nvSpPr>
        <p:spPr>
          <a:xfrm>
            <a:off x="342900" y="1235074"/>
            <a:ext cx="8458200" cy="4351338"/>
          </a:xfrm>
        </p:spPr>
        <p:txBody>
          <a:bodyPr>
            <a:normAutofit lnSpcReduction="10000"/>
          </a:bodyPr>
          <a:lstStyle/>
          <a:p>
            <a:pPr marL="0" indent="0" algn="just">
              <a:buNone/>
            </a:pPr>
            <a:r>
              <a:rPr lang="en-US" dirty="0"/>
              <a:t>The open circuit and short circuit impedances measured at the input terminals of a very low loss TL of length 1.5 meter (less than quarter-wavelength) are –j56.6 and j103 Ohms respectively. </a:t>
            </a:r>
          </a:p>
          <a:p>
            <a:pPr marL="0" indent="0" algn="just">
              <a:buNone/>
            </a:pPr>
            <a:endParaRPr lang="en-US" dirty="0"/>
          </a:p>
          <a:p>
            <a:pPr marL="457200" indent="-457200" algn="just">
              <a:buAutoNum type="alphaLcParenBoth"/>
            </a:pPr>
            <a:r>
              <a:rPr lang="en-US" dirty="0"/>
              <a:t>Find the characteristic impedance and the propagation constant. </a:t>
            </a:r>
          </a:p>
          <a:p>
            <a:pPr marL="457200" indent="-457200" algn="just">
              <a:buAutoNum type="alphaLcParenBoth"/>
            </a:pPr>
            <a:endParaRPr lang="en-US" dirty="0"/>
          </a:p>
          <a:p>
            <a:pPr marL="457200" indent="-457200" algn="just">
              <a:buAutoNum type="alphaLcParenBoth"/>
            </a:pPr>
            <a:endParaRPr lang="en-US" dirty="0"/>
          </a:p>
          <a:p>
            <a:pPr marL="457200" indent="-457200" algn="just">
              <a:buAutoNum type="alphaLcParenBoth"/>
            </a:pPr>
            <a:r>
              <a:rPr lang="en-US" dirty="0"/>
              <a:t>Find input impedance of SC line twice the given length at the same frequency. (put l = 3m)</a:t>
            </a:r>
          </a:p>
          <a:p>
            <a:pPr marL="457200" indent="-457200" algn="just">
              <a:buAutoNum type="alphaLcParenBoth"/>
            </a:pPr>
            <a:endParaRPr lang="en-US" dirty="0"/>
          </a:p>
          <a:p>
            <a:pPr marL="0" indent="0" algn="just">
              <a:buNone/>
            </a:pPr>
            <a:endParaRPr lang="en-US" dirty="0"/>
          </a:p>
          <a:p>
            <a:pPr marL="457200" indent="-457200" algn="just">
              <a:buAutoNum type="alphaLcParenBoth"/>
            </a:pPr>
            <a:r>
              <a:rPr lang="en-US" dirty="0"/>
              <a:t>How long should the SC line be so that it appears an open circuit at the input terminals.</a:t>
            </a:r>
            <a:endParaRPr lang="en-IN" dirty="0"/>
          </a:p>
        </p:txBody>
      </p:sp>
      <mc:AlternateContent xmlns:mc="http://schemas.openxmlformats.org/markup-compatibility/2006">
        <mc:Choice xmlns:a14="http://schemas.microsoft.com/office/drawing/2010/main" Requires="a14">
          <p:sp>
            <p:nvSpPr>
              <p:cNvPr id="9" name="Object 7">
                <a:extLst>
                  <a:ext uri="{FF2B5EF4-FFF2-40B4-BE49-F238E27FC236}">
                    <a16:creationId xmlns:a16="http://schemas.microsoft.com/office/drawing/2014/main" id="{34C0C50C-7A97-B1A0-9E2B-6AF0F037865A}"/>
                  </a:ext>
                </a:extLst>
              </p:cNvPr>
              <p:cNvSpPr txBox="1"/>
              <p:nvPr/>
            </p:nvSpPr>
            <p:spPr bwMode="auto">
              <a:xfrm>
                <a:off x="2667000" y="4191000"/>
                <a:ext cx="3629025" cy="762000"/>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IN" sz="2900" i="1" smtClean="0">
                              <a:solidFill>
                                <a:srgbClr val="0000FF"/>
                              </a:solidFill>
                              <a:latin typeface="Cambria Math" panose="02040503050406030204" pitchFamily="18" charset="0"/>
                            </a:rPr>
                          </m:ctrlPr>
                        </m:sSubPr>
                        <m:e>
                          <m:r>
                            <a:rPr lang="en-IN" sz="2900" i="1">
                              <a:solidFill>
                                <a:srgbClr val="0000FF"/>
                              </a:solidFill>
                              <a:latin typeface="Cambria Math" panose="02040503050406030204" pitchFamily="18" charset="0"/>
                            </a:rPr>
                            <m:t>𝑍</m:t>
                          </m:r>
                        </m:e>
                        <m:sub>
                          <m:r>
                            <a:rPr lang="en-IN" sz="2900" i="1">
                              <a:solidFill>
                                <a:srgbClr val="0000FF"/>
                              </a:solidFill>
                              <a:latin typeface="Cambria Math" panose="02040503050406030204" pitchFamily="18" charset="0"/>
                            </a:rPr>
                            <m:t>𝑖𝑠</m:t>
                          </m:r>
                        </m:sub>
                      </m:sSub>
                      <m:r>
                        <a:rPr lang="en-IN" sz="2900" i="1">
                          <a:solidFill>
                            <a:srgbClr val="0000FF"/>
                          </a:solidFill>
                          <a:latin typeface="Cambria Math" panose="02040503050406030204" pitchFamily="18" charset="0"/>
                        </a:rPr>
                        <m:t>=</m:t>
                      </m:r>
                      <m:r>
                        <a:rPr lang="en-IN" sz="2900" i="1">
                          <a:solidFill>
                            <a:srgbClr val="0000FF"/>
                          </a:solidFill>
                          <a:latin typeface="Cambria Math" panose="02040503050406030204" pitchFamily="18" charset="0"/>
                        </a:rPr>
                        <m:t>𝑗</m:t>
                      </m:r>
                      <m:sSub>
                        <m:sSubPr>
                          <m:ctrlPr>
                            <a:rPr lang="en-IN" sz="2900" i="1">
                              <a:solidFill>
                                <a:srgbClr val="0000FF"/>
                              </a:solidFill>
                              <a:latin typeface="Cambria Math" panose="02040503050406030204" pitchFamily="18" charset="0"/>
                            </a:rPr>
                          </m:ctrlPr>
                        </m:sSubPr>
                        <m:e>
                          <m:r>
                            <a:rPr lang="en-IN" sz="2900" i="1">
                              <a:solidFill>
                                <a:srgbClr val="0000FF"/>
                              </a:solidFill>
                              <a:latin typeface="Cambria Math" panose="02040503050406030204" pitchFamily="18" charset="0"/>
                            </a:rPr>
                            <m:t>𝑅</m:t>
                          </m:r>
                        </m:e>
                        <m:sub>
                          <m:r>
                            <a:rPr lang="en-IN" sz="2900" i="1">
                              <a:solidFill>
                                <a:srgbClr val="0000FF"/>
                              </a:solidFill>
                              <a:latin typeface="Cambria Math" panose="02040503050406030204" pitchFamily="18" charset="0"/>
                            </a:rPr>
                            <m:t>0</m:t>
                          </m:r>
                        </m:sub>
                      </m:sSub>
                      <m:func>
                        <m:funcPr>
                          <m:ctrlPr>
                            <a:rPr lang="en-IN" sz="2900" i="1">
                              <a:solidFill>
                                <a:srgbClr val="0000FF"/>
                              </a:solidFill>
                              <a:latin typeface="Cambria Math" panose="02040503050406030204" pitchFamily="18" charset="0"/>
                            </a:rPr>
                          </m:ctrlPr>
                        </m:funcPr>
                        <m:fName>
                          <m:r>
                            <m:rPr>
                              <m:sty m:val="p"/>
                            </m:rPr>
                            <a:rPr lang="en-IN" sz="2900" i="0">
                              <a:solidFill>
                                <a:srgbClr val="0000FF"/>
                              </a:solidFill>
                              <a:latin typeface="Cambria Math" panose="02040503050406030204" pitchFamily="18" charset="0"/>
                            </a:rPr>
                            <m:t>tan</m:t>
                          </m:r>
                        </m:fName>
                        <m:e>
                          <m:r>
                            <a:rPr lang="en-IN" sz="2900" i="1">
                              <a:solidFill>
                                <a:srgbClr val="0000FF"/>
                              </a:solidFill>
                              <a:latin typeface="Cambria Math" panose="02040503050406030204" pitchFamily="18" charset="0"/>
                            </a:rPr>
                            <m:t>𝛽</m:t>
                          </m:r>
                        </m:e>
                      </m:func>
                      <m:r>
                        <a:rPr lang="en-IN" sz="2900" i="1">
                          <a:solidFill>
                            <a:srgbClr val="0000FF"/>
                          </a:solidFill>
                          <a:latin typeface="Cambria Math" panose="02040503050406030204" pitchFamily="18" charset="0"/>
                        </a:rPr>
                        <m:t>𝑙</m:t>
                      </m:r>
                      <m:r>
                        <a:rPr lang="en-US" sz="2900" b="0" i="1" smtClean="0">
                          <a:solidFill>
                            <a:srgbClr val="0000FF"/>
                          </a:solidFill>
                          <a:latin typeface="Cambria Math" panose="02040503050406030204" pitchFamily="18" charset="0"/>
                        </a:rPr>
                        <m:t>=−</m:t>
                      </m:r>
                      <m:r>
                        <a:rPr lang="en-US" sz="2900" b="0" i="1" smtClean="0">
                          <a:solidFill>
                            <a:srgbClr val="0000FF"/>
                          </a:solidFill>
                          <a:latin typeface="Cambria Math" panose="02040503050406030204" pitchFamily="18" charset="0"/>
                        </a:rPr>
                        <m:t>𝑗</m:t>
                      </m:r>
                      <m:r>
                        <a:rPr lang="en-US" sz="2900" b="0" i="1" smtClean="0">
                          <a:solidFill>
                            <a:srgbClr val="0000FF"/>
                          </a:solidFill>
                          <a:latin typeface="Cambria Math" panose="02040503050406030204" pitchFamily="18" charset="0"/>
                        </a:rPr>
                        <m:t>231</m:t>
                      </m:r>
                    </m:oMath>
                  </m:oMathPara>
                </a14:m>
                <a:endParaRPr lang="en-IN" sz="2000" dirty="0"/>
              </a:p>
            </p:txBody>
          </p:sp>
        </mc:Choice>
        <mc:Fallback>
          <p:sp>
            <p:nvSpPr>
              <p:cNvPr id="9" name="Object 7">
                <a:extLst>
                  <a:ext uri="{FF2B5EF4-FFF2-40B4-BE49-F238E27FC236}">
                    <a16:creationId xmlns:a16="http://schemas.microsoft.com/office/drawing/2014/main" id="{34C0C50C-7A97-B1A0-9E2B-6AF0F037865A}"/>
                  </a:ext>
                </a:extLst>
              </p:cNvPr>
              <p:cNvSpPr txBox="1">
                <a:spLocks noRot="1" noChangeAspect="1" noMove="1" noResize="1" noEditPoints="1" noAdjustHandles="1" noChangeArrowheads="1" noChangeShapeType="1" noTextEdit="1"/>
              </p:cNvSpPr>
              <p:nvPr/>
            </p:nvSpPr>
            <p:spPr bwMode="auto">
              <a:xfrm>
                <a:off x="2667000" y="4191000"/>
                <a:ext cx="3629025" cy="762000"/>
              </a:xfrm>
              <a:prstGeom prst="rect">
                <a:avLst/>
              </a:prstGeom>
              <a:blipFill>
                <a:blip r:embed="rId2"/>
                <a:stretch>
                  <a:fillRect l="-168"/>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Object 7">
                <a:extLst>
                  <a:ext uri="{FF2B5EF4-FFF2-40B4-BE49-F238E27FC236}">
                    <a16:creationId xmlns:a16="http://schemas.microsoft.com/office/drawing/2014/main" id="{FCE9B79A-60C5-4227-78E4-00C32FAA0F72}"/>
                  </a:ext>
                </a:extLst>
              </p:cNvPr>
              <p:cNvSpPr txBox="1"/>
              <p:nvPr/>
            </p:nvSpPr>
            <p:spPr bwMode="auto">
              <a:xfrm>
                <a:off x="1828800" y="2887663"/>
                <a:ext cx="3629025" cy="7620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400" i="1" smtClean="0">
                              <a:solidFill>
                                <a:srgbClr val="0000FF"/>
                              </a:solidFill>
                              <a:latin typeface="Cambria Math" panose="02040503050406030204" pitchFamily="18" charset="0"/>
                            </a:rPr>
                          </m:ctrlPr>
                        </m:sSubPr>
                        <m:e>
                          <m:r>
                            <a:rPr lang="en-IN" sz="2400" i="1">
                              <a:solidFill>
                                <a:srgbClr val="0000FF"/>
                              </a:solidFill>
                              <a:latin typeface="Cambria Math" panose="02040503050406030204" pitchFamily="18" charset="0"/>
                            </a:rPr>
                            <m:t>𝑍</m:t>
                          </m:r>
                        </m:e>
                        <m:sub>
                          <m:r>
                            <a:rPr lang="en-US" sz="2400" b="0" i="1" smtClean="0">
                              <a:solidFill>
                                <a:srgbClr val="0000FF"/>
                              </a:solidFill>
                              <a:latin typeface="Cambria Math" panose="02040503050406030204" pitchFamily="18" charset="0"/>
                            </a:rPr>
                            <m:t>𝑜</m:t>
                          </m:r>
                        </m:sub>
                      </m:sSub>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75 </m:t>
                      </m:r>
                      <m:r>
                        <a:rPr lang="en-US" sz="2400" b="0" i="1" smtClean="0">
                          <a:solidFill>
                            <a:srgbClr val="0000FF"/>
                          </a:solidFill>
                          <a:latin typeface="Cambria Math" panose="02040503050406030204" pitchFamily="18" charset="0"/>
                        </a:rPr>
                        <m:t>𝑂h𝑚</m:t>
                      </m:r>
                    </m:oMath>
                  </m:oMathPara>
                </a14:m>
                <a:endParaRPr lang="en-IN" sz="1600" dirty="0"/>
              </a:p>
            </p:txBody>
          </p:sp>
        </mc:Choice>
        <mc:Fallback>
          <p:sp>
            <p:nvSpPr>
              <p:cNvPr id="12" name="Object 7">
                <a:extLst>
                  <a:ext uri="{FF2B5EF4-FFF2-40B4-BE49-F238E27FC236}">
                    <a16:creationId xmlns:a16="http://schemas.microsoft.com/office/drawing/2014/main" id="{FCE9B79A-60C5-4227-78E4-00C32FAA0F72}"/>
                  </a:ext>
                </a:extLst>
              </p:cNvPr>
              <p:cNvSpPr txBox="1">
                <a:spLocks noRot="1" noChangeAspect="1" noMove="1" noResize="1" noEditPoints="1" noAdjustHandles="1" noChangeArrowheads="1" noChangeShapeType="1" noTextEdit="1"/>
              </p:cNvSpPr>
              <p:nvPr/>
            </p:nvSpPr>
            <p:spPr bwMode="auto">
              <a:xfrm>
                <a:off x="1828800" y="2887663"/>
                <a:ext cx="3629025" cy="762000"/>
              </a:xfrm>
              <a:prstGeom prst="rect">
                <a:avLst/>
              </a:prstGeom>
              <a:blipFill>
                <a:blip r:embed="rId3"/>
                <a:stretch>
                  <a:fillRect l="-336"/>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Object 7">
                <a:extLst>
                  <a:ext uri="{FF2B5EF4-FFF2-40B4-BE49-F238E27FC236}">
                    <a16:creationId xmlns:a16="http://schemas.microsoft.com/office/drawing/2014/main" id="{911B1173-C00E-4286-890C-4291F6AA06CA}"/>
                  </a:ext>
                </a:extLst>
              </p:cNvPr>
              <p:cNvSpPr txBox="1"/>
              <p:nvPr/>
            </p:nvSpPr>
            <p:spPr bwMode="auto">
              <a:xfrm>
                <a:off x="4563359" y="2855388"/>
                <a:ext cx="3894841" cy="7620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en-US" sz="2400" b="0" i="1" smtClean="0">
                          <a:solidFill>
                            <a:srgbClr val="0000FF"/>
                          </a:solidFill>
                          <a:latin typeface="Cambria Math" panose="02040503050406030204" pitchFamily="18" charset="0"/>
                        </a:rPr>
                        <m:t>γ</m:t>
                      </m:r>
                      <m:r>
                        <a:rPr lang="en-IN" sz="2400" i="1">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0.628 </m:t>
                      </m:r>
                      <m:r>
                        <a:rPr lang="en-US" sz="2400" b="0" i="1" smtClean="0">
                          <a:solidFill>
                            <a:srgbClr val="0000FF"/>
                          </a:solidFill>
                          <a:latin typeface="Cambria Math" panose="02040503050406030204" pitchFamily="18" charset="0"/>
                        </a:rPr>
                        <m:t>𝑟𝑎𝑑</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𝑚</m:t>
                      </m:r>
                    </m:oMath>
                  </m:oMathPara>
                </a14:m>
                <a:endParaRPr lang="en-IN" sz="1600" dirty="0"/>
              </a:p>
            </p:txBody>
          </p:sp>
        </mc:Choice>
        <mc:Fallback>
          <p:sp>
            <p:nvSpPr>
              <p:cNvPr id="13" name="Object 7">
                <a:extLst>
                  <a:ext uri="{FF2B5EF4-FFF2-40B4-BE49-F238E27FC236}">
                    <a16:creationId xmlns:a16="http://schemas.microsoft.com/office/drawing/2014/main" id="{911B1173-C00E-4286-890C-4291F6AA06CA}"/>
                  </a:ext>
                </a:extLst>
              </p:cNvPr>
              <p:cNvSpPr txBox="1">
                <a:spLocks noRot="1" noChangeAspect="1" noMove="1" noResize="1" noEditPoints="1" noAdjustHandles="1" noChangeArrowheads="1" noChangeShapeType="1" noTextEdit="1"/>
              </p:cNvSpPr>
              <p:nvPr/>
            </p:nvSpPr>
            <p:spPr bwMode="auto">
              <a:xfrm>
                <a:off x="4563359" y="2855388"/>
                <a:ext cx="3894841" cy="762000"/>
              </a:xfrm>
              <a:prstGeom prst="rect">
                <a:avLst/>
              </a:prstGeom>
              <a:blipFill>
                <a:blip r:embed="rId4"/>
                <a:stretch>
                  <a:fillRect l="-469"/>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Object 7">
                <a:extLst>
                  <a:ext uri="{FF2B5EF4-FFF2-40B4-BE49-F238E27FC236}">
                    <a16:creationId xmlns:a16="http://schemas.microsoft.com/office/drawing/2014/main" id="{31037778-F378-2F86-124E-7FD7F34A1F1B}"/>
                  </a:ext>
                </a:extLst>
              </p:cNvPr>
              <p:cNvSpPr txBox="1"/>
              <p:nvPr/>
            </p:nvSpPr>
            <p:spPr bwMode="auto">
              <a:xfrm>
                <a:off x="1828801" y="5586412"/>
                <a:ext cx="2057400" cy="762000"/>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sty m:val="p"/>
                        </m:rPr>
                        <a:rPr lang="en-US" sz="2900" b="0" i="1" smtClean="0">
                          <a:solidFill>
                            <a:srgbClr val="0000FF"/>
                          </a:solidFill>
                          <a:latin typeface="Cambria Math" panose="02040503050406030204" pitchFamily="18" charset="0"/>
                        </a:rPr>
                        <m:t>λ</m:t>
                      </m:r>
                      <m:r>
                        <a:rPr lang="en-US" sz="2900" b="0" i="1" smtClean="0">
                          <a:solidFill>
                            <a:srgbClr val="0000FF"/>
                          </a:solidFill>
                          <a:latin typeface="Cambria Math" panose="02040503050406030204" pitchFamily="18" charset="0"/>
                        </a:rPr>
                        <m:t> =</m:t>
                      </m:r>
                      <m:f>
                        <m:fPr>
                          <m:ctrlPr>
                            <a:rPr lang="en-IN" sz="2900" i="1" smtClean="0">
                              <a:solidFill>
                                <a:srgbClr val="0000FF"/>
                              </a:solidFill>
                              <a:latin typeface="Cambria Math" panose="02040503050406030204" pitchFamily="18" charset="0"/>
                            </a:rPr>
                          </m:ctrlPr>
                        </m:fPr>
                        <m:num>
                          <m:r>
                            <a:rPr lang="en-US" sz="2900" b="0" i="1" smtClean="0">
                              <a:solidFill>
                                <a:srgbClr val="0000FF"/>
                              </a:solidFill>
                              <a:latin typeface="Cambria Math" panose="02040503050406030204" pitchFamily="18" charset="0"/>
                            </a:rPr>
                            <m:t>2</m:t>
                          </m:r>
                          <m:r>
                            <a:rPr lang="en-US" sz="2900" b="0" i="1" smtClean="0">
                              <a:solidFill>
                                <a:srgbClr val="0000FF"/>
                              </a:solidFill>
                              <a:latin typeface="Cambria Math" panose="02040503050406030204" pitchFamily="18" charset="0"/>
                              <a:ea typeface="Cambria Math" panose="02040503050406030204" pitchFamily="18" charset="0"/>
                            </a:rPr>
                            <m:t>𝜋</m:t>
                          </m:r>
                        </m:num>
                        <m:den>
                          <m:r>
                            <a:rPr lang="en-US" sz="2900" b="0" i="1" smtClean="0">
                              <a:solidFill>
                                <a:srgbClr val="0000FF"/>
                              </a:solidFill>
                              <a:latin typeface="Cambria Math" panose="02040503050406030204" pitchFamily="18" charset="0"/>
                              <a:ea typeface="Cambria Math" panose="02040503050406030204" pitchFamily="18" charset="0"/>
                            </a:rPr>
                            <m:t>𝛽</m:t>
                          </m:r>
                        </m:den>
                      </m:f>
                      <m:r>
                        <a:rPr lang="en-US" sz="2900" b="0" i="1" smtClean="0">
                          <a:solidFill>
                            <a:srgbClr val="0000FF"/>
                          </a:solidFill>
                          <a:latin typeface="Cambria Math" panose="02040503050406030204" pitchFamily="18" charset="0"/>
                        </a:rPr>
                        <m:t>=10</m:t>
                      </m:r>
                      <m:r>
                        <a:rPr lang="en-US" sz="2900" b="0" i="1" smtClean="0">
                          <a:solidFill>
                            <a:srgbClr val="0000FF"/>
                          </a:solidFill>
                          <a:latin typeface="Cambria Math" panose="02040503050406030204" pitchFamily="18" charset="0"/>
                        </a:rPr>
                        <m:t>𝑚</m:t>
                      </m:r>
                    </m:oMath>
                  </m:oMathPara>
                </a14:m>
                <a:endParaRPr lang="en-IN" sz="2000" dirty="0"/>
              </a:p>
            </p:txBody>
          </p:sp>
        </mc:Choice>
        <mc:Fallback>
          <p:sp>
            <p:nvSpPr>
              <p:cNvPr id="14" name="Object 7">
                <a:extLst>
                  <a:ext uri="{FF2B5EF4-FFF2-40B4-BE49-F238E27FC236}">
                    <a16:creationId xmlns:a16="http://schemas.microsoft.com/office/drawing/2014/main" id="{31037778-F378-2F86-124E-7FD7F34A1F1B}"/>
                  </a:ext>
                </a:extLst>
              </p:cNvPr>
              <p:cNvSpPr txBox="1">
                <a:spLocks noRot="1" noChangeAspect="1" noMove="1" noResize="1" noEditPoints="1" noAdjustHandles="1" noChangeArrowheads="1" noChangeShapeType="1" noTextEdit="1"/>
              </p:cNvSpPr>
              <p:nvPr/>
            </p:nvSpPr>
            <p:spPr bwMode="auto">
              <a:xfrm>
                <a:off x="1828801" y="5586412"/>
                <a:ext cx="2057400" cy="762000"/>
              </a:xfrm>
              <a:prstGeom prst="rect">
                <a:avLst/>
              </a:prstGeom>
              <a:blipFill>
                <a:blip r:embed="rId5"/>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Object 7">
                <a:extLst>
                  <a:ext uri="{FF2B5EF4-FFF2-40B4-BE49-F238E27FC236}">
                    <a16:creationId xmlns:a16="http://schemas.microsoft.com/office/drawing/2014/main" id="{B7D476AB-31A9-33F5-8AA4-632530E2A03E}"/>
                  </a:ext>
                </a:extLst>
              </p:cNvPr>
              <p:cNvSpPr txBox="1"/>
              <p:nvPr/>
            </p:nvSpPr>
            <p:spPr bwMode="auto">
              <a:xfrm>
                <a:off x="4852546" y="5269977"/>
                <a:ext cx="2913668" cy="762000"/>
              </a:xfrm>
              <a:prstGeom prst="rect">
                <a:avLst/>
              </a:prstGeom>
              <a:noFill/>
              <a:ln>
                <a:noFill/>
              </a:ln>
              <a:effectLst/>
            </p:spPr>
            <p:txBody>
              <a:bodyPr>
                <a:normAutofit/>
              </a:bodyPr>
              <a:lstStyle/>
              <a:p>
                <a:pPr/>
                <a14:m>
                  <m:oMath xmlns:m="http://schemas.openxmlformats.org/officeDocument/2006/math">
                    <m:r>
                      <a:rPr lang="en-US" sz="2900" i="1" smtClean="0">
                        <a:solidFill>
                          <a:srgbClr val="0000FF"/>
                        </a:solidFill>
                        <a:latin typeface="Cambria Math" panose="02040503050406030204" pitchFamily="18" charset="0"/>
                      </a:rPr>
                      <m:t>𝐿</m:t>
                    </m:r>
                    <m:r>
                      <a:rPr lang="en-IN" sz="2900" i="1">
                        <a:solidFill>
                          <a:srgbClr val="0000FF"/>
                        </a:solidFill>
                        <a:latin typeface="Cambria Math" panose="02040503050406030204" pitchFamily="18" charset="0"/>
                      </a:rPr>
                      <m:t>=</m:t>
                    </m:r>
                    <m:f>
                      <m:fPr>
                        <m:ctrlPr>
                          <a:rPr lang="en-US" sz="2900" b="0" i="1" smtClean="0">
                            <a:solidFill>
                              <a:srgbClr val="0000FF"/>
                            </a:solidFill>
                            <a:latin typeface="Cambria Math" panose="02040503050406030204" pitchFamily="18" charset="0"/>
                          </a:rPr>
                        </m:ctrlPr>
                      </m:fPr>
                      <m:num>
                        <m:r>
                          <a:rPr lang="en-US" sz="2900" b="0" i="1" smtClean="0">
                            <a:solidFill>
                              <a:srgbClr val="0000FF"/>
                            </a:solidFill>
                            <a:latin typeface="Cambria Math" panose="02040503050406030204" pitchFamily="18" charset="0"/>
                          </a:rPr>
                          <m:t>𝜆</m:t>
                        </m:r>
                      </m:num>
                      <m:den>
                        <m:r>
                          <a:rPr lang="en-US" sz="2900" b="0" i="1" smtClean="0">
                            <a:solidFill>
                              <a:srgbClr val="0000FF"/>
                            </a:solidFill>
                            <a:latin typeface="Cambria Math" panose="02040503050406030204" pitchFamily="18" charset="0"/>
                          </a:rPr>
                          <m:t>4</m:t>
                        </m:r>
                      </m:den>
                    </m:f>
                  </m:oMath>
                </a14:m>
                <a:r>
                  <a:rPr lang="en-US" sz="2900" b="0" dirty="0">
                    <a:solidFill>
                      <a:srgbClr val="0000FF"/>
                    </a:solidFill>
                  </a:rPr>
                  <a:t> + (n-1)</a:t>
                </a:r>
                <a:r>
                  <a:rPr lang="en-US" sz="2900" dirty="0">
                    <a:solidFill>
                      <a:srgbClr val="0000FF"/>
                    </a:solidFill>
                  </a:rPr>
                  <a:t> </a:t>
                </a:r>
                <a14:m>
                  <m:oMath xmlns:m="http://schemas.openxmlformats.org/officeDocument/2006/math">
                    <m:f>
                      <m:fPr>
                        <m:ctrlPr>
                          <a:rPr lang="en-US" sz="2900" i="1">
                            <a:solidFill>
                              <a:srgbClr val="0000FF"/>
                            </a:solidFill>
                            <a:latin typeface="Cambria Math" panose="02040503050406030204" pitchFamily="18" charset="0"/>
                          </a:rPr>
                        </m:ctrlPr>
                      </m:fPr>
                      <m:num>
                        <m:r>
                          <a:rPr lang="en-US" sz="2900" i="1">
                            <a:solidFill>
                              <a:srgbClr val="0000FF"/>
                            </a:solidFill>
                            <a:latin typeface="Cambria Math" panose="02040503050406030204" pitchFamily="18" charset="0"/>
                          </a:rPr>
                          <m:t>𝜆</m:t>
                        </m:r>
                      </m:num>
                      <m:den>
                        <m:r>
                          <a:rPr lang="en-US" sz="2900" b="0" i="1" smtClean="0">
                            <a:solidFill>
                              <a:srgbClr val="0000FF"/>
                            </a:solidFill>
                            <a:latin typeface="Cambria Math" panose="02040503050406030204" pitchFamily="18" charset="0"/>
                          </a:rPr>
                          <m:t>2</m:t>
                        </m:r>
                      </m:den>
                    </m:f>
                  </m:oMath>
                </a14:m>
                <a:r>
                  <a:rPr lang="en-US" sz="2900" dirty="0">
                    <a:solidFill>
                      <a:srgbClr val="0000FF"/>
                    </a:solidFill>
                  </a:rPr>
                  <a:t> </a:t>
                </a:r>
                <a:endParaRPr lang="en-US" sz="2900" b="0" dirty="0">
                  <a:solidFill>
                    <a:srgbClr val="0000FF"/>
                  </a:solidFill>
                </a:endParaRPr>
              </a:p>
              <a:p>
                <a:pPr/>
                <a:endParaRPr lang="en-IN" sz="2000" dirty="0"/>
              </a:p>
            </p:txBody>
          </p:sp>
        </mc:Choice>
        <mc:Fallback>
          <p:sp>
            <p:nvSpPr>
              <p:cNvPr id="15" name="Object 7">
                <a:extLst>
                  <a:ext uri="{FF2B5EF4-FFF2-40B4-BE49-F238E27FC236}">
                    <a16:creationId xmlns:a16="http://schemas.microsoft.com/office/drawing/2014/main" id="{B7D476AB-31A9-33F5-8AA4-632530E2A03E}"/>
                  </a:ext>
                </a:extLst>
              </p:cNvPr>
              <p:cNvSpPr txBox="1">
                <a:spLocks noRot="1" noChangeAspect="1" noMove="1" noResize="1" noEditPoints="1" noAdjustHandles="1" noChangeArrowheads="1" noChangeShapeType="1" noTextEdit="1"/>
              </p:cNvSpPr>
              <p:nvPr/>
            </p:nvSpPr>
            <p:spPr bwMode="auto">
              <a:xfrm>
                <a:off x="4852546" y="5269977"/>
                <a:ext cx="2913668" cy="762000"/>
              </a:xfrm>
              <a:prstGeom prst="rect">
                <a:avLst/>
              </a:prstGeom>
              <a:blipFill>
                <a:blip r:embed="rId6"/>
                <a:stretch>
                  <a:fillRect b="-9600"/>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Object 7">
                <a:extLst>
                  <a:ext uri="{FF2B5EF4-FFF2-40B4-BE49-F238E27FC236}">
                    <a16:creationId xmlns:a16="http://schemas.microsoft.com/office/drawing/2014/main" id="{F4D58ED6-5339-C0F6-31B2-BB8470CC6163}"/>
                  </a:ext>
                </a:extLst>
              </p:cNvPr>
              <p:cNvSpPr txBox="1"/>
              <p:nvPr/>
            </p:nvSpPr>
            <p:spPr bwMode="auto">
              <a:xfrm>
                <a:off x="4852546" y="6091236"/>
                <a:ext cx="2913668" cy="762000"/>
              </a:xfrm>
              <a:prstGeom prst="rect">
                <a:avLst/>
              </a:prstGeom>
              <a:noFill/>
              <a:ln>
                <a:noFill/>
              </a:ln>
              <a:effectLst/>
            </p:spPr>
            <p:txBody>
              <a:bodyPr>
                <a:normAutofit fontScale="92500"/>
              </a:bodyPr>
              <a:lstStyle/>
              <a:p>
                <a:pPr/>
                <a14:m>
                  <m:oMath xmlns:m="http://schemas.openxmlformats.org/officeDocument/2006/math">
                    <m:r>
                      <a:rPr lang="en-US" sz="2900" i="1" smtClean="0">
                        <a:solidFill>
                          <a:srgbClr val="0000FF"/>
                        </a:solidFill>
                        <a:latin typeface="Cambria Math" panose="02040503050406030204" pitchFamily="18" charset="0"/>
                      </a:rPr>
                      <m:t>𝐿</m:t>
                    </m:r>
                    <m:r>
                      <a:rPr lang="en-IN" sz="2900" i="1">
                        <a:solidFill>
                          <a:srgbClr val="0000FF"/>
                        </a:solidFill>
                        <a:latin typeface="Cambria Math" panose="02040503050406030204" pitchFamily="18" charset="0"/>
                      </a:rPr>
                      <m:t>=</m:t>
                    </m:r>
                    <m:r>
                      <a:rPr lang="en-US" sz="2900" b="0" i="1" smtClean="0">
                        <a:solidFill>
                          <a:srgbClr val="0000FF"/>
                        </a:solidFill>
                        <a:latin typeface="Cambria Math" panose="02040503050406030204" pitchFamily="18" charset="0"/>
                      </a:rPr>
                      <m:t>2.5</m:t>
                    </m:r>
                    <m:r>
                      <a:rPr lang="en-US" sz="2900" b="0" i="1" smtClean="0">
                        <a:solidFill>
                          <a:srgbClr val="0000FF"/>
                        </a:solidFill>
                        <a:latin typeface="Cambria Math" panose="02040503050406030204" pitchFamily="18" charset="0"/>
                      </a:rPr>
                      <m:t>𝑚</m:t>
                    </m:r>
                  </m:oMath>
                </a14:m>
                <a:r>
                  <a:rPr lang="en-US" sz="2900" b="0" dirty="0">
                    <a:solidFill>
                      <a:srgbClr val="0000FF"/>
                    </a:solidFill>
                  </a:rPr>
                  <a:t> + 5(n-1)</a:t>
                </a:r>
              </a:p>
              <a:p>
                <a:pPr/>
                <a:endParaRPr lang="en-IN" sz="2000" dirty="0"/>
              </a:p>
            </p:txBody>
          </p:sp>
        </mc:Choice>
        <mc:Fallback>
          <p:sp>
            <p:nvSpPr>
              <p:cNvPr id="16" name="Object 7">
                <a:extLst>
                  <a:ext uri="{FF2B5EF4-FFF2-40B4-BE49-F238E27FC236}">
                    <a16:creationId xmlns:a16="http://schemas.microsoft.com/office/drawing/2014/main" id="{F4D58ED6-5339-C0F6-31B2-BB8470CC6163}"/>
                  </a:ext>
                </a:extLst>
              </p:cNvPr>
              <p:cNvSpPr txBox="1">
                <a:spLocks noRot="1" noChangeAspect="1" noMove="1" noResize="1" noEditPoints="1" noAdjustHandles="1" noChangeArrowheads="1" noChangeShapeType="1" noTextEdit="1"/>
              </p:cNvSpPr>
              <p:nvPr/>
            </p:nvSpPr>
            <p:spPr bwMode="auto">
              <a:xfrm>
                <a:off x="4852546" y="6091236"/>
                <a:ext cx="2913668" cy="762000"/>
              </a:xfrm>
              <a:prstGeom prst="rect">
                <a:avLst/>
              </a:prstGeom>
              <a:blipFill>
                <a:blip r:embed="rId7"/>
                <a:stretch>
                  <a:fillRect t="-7200"/>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354507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9" name="Text Box 4">
            <a:extLst>
              <a:ext uri="{FF2B5EF4-FFF2-40B4-BE49-F238E27FC236}">
                <a16:creationId xmlns:a16="http://schemas.microsoft.com/office/drawing/2014/main" id="{82C11BDF-7E45-04F4-6FA3-FA6D06D29526}"/>
              </a:ext>
            </a:extLst>
          </p:cNvPr>
          <p:cNvSpPr txBox="1">
            <a:spLocks noChangeArrowheads="1"/>
          </p:cNvSpPr>
          <p:nvPr/>
        </p:nvSpPr>
        <p:spPr bwMode="auto">
          <a:xfrm>
            <a:off x="228600" y="228600"/>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dirty="0">
                <a:solidFill>
                  <a:srgbClr val="00B050"/>
                </a:solidFill>
              </a:rPr>
              <a:t>Line with Resistive Termination</a:t>
            </a:r>
          </a:p>
        </p:txBody>
      </p:sp>
      <mc:AlternateContent xmlns:mc="http://schemas.openxmlformats.org/markup-compatibility/2006">
        <mc:Choice xmlns:a14="http://schemas.microsoft.com/office/drawing/2010/main" Requires="a14">
          <p:sp>
            <p:nvSpPr>
              <p:cNvPr id="44034" name="Object 6">
                <a:extLst>
                  <a:ext uri="{FF2B5EF4-FFF2-40B4-BE49-F238E27FC236}">
                    <a16:creationId xmlns:a16="http://schemas.microsoft.com/office/drawing/2014/main" id="{703F095B-050F-BD4E-B0BE-331BED87047B}"/>
                  </a:ext>
                </a:extLst>
              </p:cNvPr>
              <p:cNvSpPr txBox="1"/>
              <p:nvPr/>
            </p:nvSpPr>
            <p:spPr bwMode="auto">
              <a:xfrm>
                <a:off x="4298950" y="228600"/>
                <a:ext cx="1306513" cy="5873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𝐿</m:t>
                          </m:r>
                        </m:sub>
                      </m:sSub>
                      <m:r>
                        <a:rPr lang="en-IN" sz="2000" i="1">
                          <a:solidFill>
                            <a:srgbClr val="00B050"/>
                          </a:solidFill>
                          <a:latin typeface="Cambria Math" panose="02040503050406030204" pitchFamily="18" charset="0"/>
                        </a:rPr>
                        <m:t>≠</m:t>
                      </m:r>
                      <m:sSub>
                        <m:sSubPr>
                          <m:ctrlPr>
                            <a:rPr lang="en-IN" sz="2000" i="1">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0</m:t>
                          </m:r>
                        </m:sub>
                      </m:sSub>
                    </m:oMath>
                  </m:oMathPara>
                </a14:m>
                <a:endParaRPr lang="en-IN" sz="2000" dirty="0">
                  <a:solidFill>
                    <a:srgbClr val="00B050"/>
                  </a:solidFill>
                </a:endParaRPr>
              </a:p>
            </p:txBody>
          </p:sp>
        </mc:Choice>
        <mc:Fallback>
          <p:sp>
            <p:nvSpPr>
              <p:cNvPr id="44034" name="Object 6">
                <a:extLst>
                  <a:ext uri="{FF2B5EF4-FFF2-40B4-BE49-F238E27FC236}">
                    <a16:creationId xmlns:a16="http://schemas.microsoft.com/office/drawing/2014/main" id="{703F095B-050F-BD4E-B0BE-331BED87047B}"/>
                  </a:ext>
                </a:extLst>
              </p:cNvPr>
              <p:cNvSpPr txBox="1">
                <a:spLocks noRot="1" noChangeAspect="1" noMove="1" noResize="1" noEditPoints="1" noAdjustHandles="1" noChangeArrowheads="1" noChangeShapeType="1" noTextEdit="1"/>
              </p:cNvSpPr>
              <p:nvPr/>
            </p:nvSpPr>
            <p:spPr bwMode="auto">
              <a:xfrm>
                <a:off x="4298950" y="228600"/>
                <a:ext cx="1306513" cy="587375"/>
              </a:xfrm>
              <a:prstGeom prst="rect">
                <a:avLst/>
              </a:prstGeom>
              <a:blipFill>
                <a:blip r:embed="rId2"/>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4035" name="Object 7">
                <a:extLst>
                  <a:ext uri="{FF2B5EF4-FFF2-40B4-BE49-F238E27FC236}">
                    <a16:creationId xmlns:a16="http://schemas.microsoft.com/office/drawing/2014/main" id="{9A873777-136C-D9AE-AB07-D63E6118C6A8}"/>
                  </a:ext>
                </a:extLst>
              </p:cNvPr>
              <p:cNvSpPr txBox="1"/>
              <p:nvPr/>
            </p:nvSpPr>
            <p:spPr bwMode="auto">
              <a:xfrm>
                <a:off x="228600" y="785840"/>
                <a:ext cx="6238875" cy="1601787"/>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IN" sz="2400" i="1" smtClean="0">
                          <a:solidFill>
                            <a:schemeClr val="tx1"/>
                          </a:solidFill>
                          <a:latin typeface="Cambria Math" panose="02040503050406030204" pitchFamily="18" charset="0"/>
                        </a:rPr>
                        <m:t>𝑉</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𝐿</m:t>
                              </m:r>
                            </m:sub>
                          </m:sSub>
                        </m:num>
                        <m:den>
                          <m:r>
                            <a:rPr lang="en-IN" sz="2400" i="1">
                              <a:solidFill>
                                <a:schemeClr val="tx1"/>
                              </a:solidFill>
                              <a:latin typeface="Cambria Math" panose="02040503050406030204" pitchFamily="18" charset="0"/>
                            </a:rPr>
                            <m:t>2</m:t>
                          </m:r>
                        </m:den>
                      </m:f>
                      <m:d>
                        <m:dPr>
                          <m:begChr m:val="["/>
                          <m:endChr m:val="]"/>
                          <m:ctrlPr>
                            <a:rPr lang="en-IN" sz="2400" i="1">
                              <a:solidFill>
                                <a:schemeClr val="tx1"/>
                              </a:solidFill>
                              <a:latin typeface="Cambria Math" panose="02040503050406030204" pitchFamily="18" charset="0"/>
                            </a:rPr>
                          </m:ctrlPr>
                        </m:dPr>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𝛾</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r>
                            <a:rPr lang="en-IN" sz="2400" i="1">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𝛾</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e>
                      </m:d>
                    </m:oMath>
                    <m:oMath xmlns:m="http://schemas.openxmlformats.org/officeDocument/2006/math">
                      <m:r>
                        <a:rPr lang="en-IN" sz="2400" i="1">
                          <a:solidFill>
                            <a:schemeClr val="tx1"/>
                          </a:solidFill>
                          <a:latin typeface="Cambria Math" panose="02040503050406030204" pitchFamily="18" charset="0"/>
                        </a:rPr>
                        <m:t>𝐼</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𝐿</m:t>
                              </m:r>
                            </m:sub>
                          </m:sSub>
                        </m:num>
                        <m:den>
                          <m:r>
                            <a:rPr lang="en-IN" sz="2400" i="1">
                              <a:solidFill>
                                <a:schemeClr val="tx1"/>
                              </a:solidFill>
                              <a:latin typeface="Cambria Math" panose="02040503050406030204" pitchFamily="18" charset="0"/>
                            </a:rPr>
                            <m:t>2</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den>
                      </m:f>
                      <m:d>
                        <m:dPr>
                          <m:begChr m:val="["/>
                          <m:endChr m:val="]"/>
                          <m:ctrlPr>
                            <a:rPr lang="en-IN" sz="2400" i="1">
                              <a:solidFill>
                                <a:schemeClr val="tx1"/>
                              </a:solidFill>
                              <a:latin typeface="Cambria Math" panose="02040503050406030204" pitchFamily="18" charset="0"/>
                            </a:rPr>
                          </m:ctrlPr>
                        </m:dPr>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𝛾</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r>
                            <a:rPr lang="en-IN" sz="2400" i="1">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𝛾</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e>
                      </m:d>
                    </m:oMath>
                  </m:oMathPara>
                </a14:m>
                <a:endParaRPr lang="en-IN" sz="2400" dirty="0">
                  <a:solidFill>
                    <a:schemeClr val="tx1"/>
                  </a:solidFill>
                </a:endParaRPr>
              </a:p>
            </p:txBody>
          </p:sp>
        </mc:Choice>
        <mc:Fallback>
          <p:sp>
            <p:nvSpPr>
              <p:cNvPr id="44035" name="Object 7">
                <a:extLst>
                  <a:ext uri="{FF2B5EF4-FFF2-40B4-BE49-F238E27FC236}">
                    <a16:creationId xmlns:a16="http://schemas.microsoft.com/office/drawing/2014/main" id="{9A873777-136C-D9AE-AB07-D63E6118C6A8}"/>
                  </a:ext>
                </a:extLst>
              </p:cNvPr>
              <p:cNvSpPr txBox="1">
                <a:spLocks noRot="1" noChangeAspect="1" noMove="1" noResize="1" noEditPoints="1" noAdjustHandles="1" noChangeArrowheads="1" noChangeShapeType="1" noTextEdit="1"/>
              </p:cNvSpPr>
              <p:nvPr/>
            </p:nvSpPr>
            <p:spPr bwMode="auto">
              <a:xfrm>
                <a:off x="228600" y="785840"/>
                <a:ext cx="6238875" cy="1601787"/>
              </a:xfrm>
              <a:prstGeom prst="rect">
                <a:avLst/>
              </a:prstGeom>
              <a:blipFill>
                <a:blip r:embed="rId3"/>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4037" name="Object 9">
                <a:extLst>
                  <a:ext uri="{FF2B5EF4-FFF2-40B4-BE49-F238E27FC236}">
                    <a16:creationId xmlns:a16="http://schemas.microsoft.com/office/drawing/2014/main" id="{46408683-6C37-A67C-22F3-D8C0EDBCD785}"/>
                  </a:ext>
                </a:extLst>
              </p:cNvPr>
              <p:cNvSpPr txBox="1"/>
              <p:nvPr/>
            </p:nvSpPr>
            <p:spPr bwMode="auto">
              <a:xfrm>
                <a:off x="405058" y="2535237"/>
                <a:ext cx="4981575" cy="15033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IN" sz="2000" i="1" smtClean="0">
                          <a:solidFill>
                            <a:srgbClr val="0070C0"/>
                          </a:solidFill>
                          <a:latin typeface="Cambria Math" panose="02040503050406030204" pitchFamily="18" charset="0"/>
                        </a:rPr>
                        <m:t>𝑉</m:t>
                      </m:r>
                      <m:d>
                        <m:dPr>
                          <m:ctrlPr>
                            <a:rPr lang="en-IN" sz="2000" i="1">
                              <a:solidFill>
                                <a:srgbClr val="0070C0"/>
                              </a:solidFill>
                              <a:latin typeface="Cambria Math" panose="02040503050406030204" pitchFamily="18" charset="0"/>
                            </a:rPr>
                          </m:ctrlPr>
                        </m:dPr>
                        <m:e>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e>
                      </m:d>
                      <m:r>
                        <a:rPr lang="en-IN" sz="2000" i="1">
                          <a:solidFill>
                            <a:srgbClr val="0070C0"/>
                          </a:solidFill>
                          <a:latin typeface="Cambria Math" panose="02040503050406030204" pitchFamily="18" charset="0"/>
                        </a:rPr>
                        <m:t>=</m:t>
                      </m:r>
                      <m:f>
                        <m:fPr>
                          <m:ctrlPr>
                            <a:rPr lang="en-IN" sz="2000" i="1">
                              <a:solidFill>
                                <a:srgbClr val="0070C0"/>
                              </a:solidFill>
                              <a:latin typeface="Cambria Math" panose="02040503050406030204" pitchFamily="18" charset="0"/>
                            </a:rPr>
                          </m:ctrlPr>
                        </m:fPr>
                        <m:num>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𝐼</m:t>
                              </m:r>
                            </m:e>
                            <m:sub>
                              <m:r>
                                <a:rPr lang="en-IN" sz="2000" i="1">
                                  <a:solidFill>
                                    <a:srgbClr val="0070C0"/>
                                  </a:solidFill>
                                  <a:latin typeface="Cambria Math" panose="02040503050406030204" pitchFamily="18" charset="0"/>
                                </a:rPr>
                                <m:t>𝐿</m:t>
                              </m:r>
                            </m:sub>
                          </m:sSub>
                        </m:num>
                        <m:den>
                          <m:r>
                            <a:rPr lang="en-IN" sz="2000" i="1">
                              <a:solidFill>
                                <a:srgbClr val="0070C0"/>
                              </a:solidFill>
                              <a:latin typeface="Cambria Math" panose="02040503050406030204" pitchFamily="18" charset="0"/>
                            </a:rPr>
                            <m:t>2</m:t>
                          </m:r>
                        </m:den>
                      </m:f>
                      <m:d>
                        <m:dPr>
                          <m:ctrlPr>
                            <a:rPr lang="en-IN" sz="2000" i="1">
                              <a:solidFill>
                                <a:srgbClr val="0070C0"/>
                              </a:solidFill>
                              <a:latin typeface="Cambria Math" panose="02040503050406030204" pitchFamily="18" charset="0"/>
                            </a:rPr>
                          </m:ctrlPr>
                        </m:dPr>
                        <m:e>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𝑍</m:t>
                              </m:r>
                            </m:e>
                            <m:sub>
                              <m:r>
                                <a:rPr lang="en-IN" sz="2000" i="1">
                                  <a:solidFill>
                                    <a:srgbClr val="0070C0"/>
                                  </a:solidFill>
                                  <a:latin typeface="Cambria Math" panose="02040503050406030204" pitchFamily="18" charset="0"/>
                                </a:rPr>
                                <m:t>𝐿</m:t>
                              </m:r>
                            </m:sub>
                          </m:sSub>
                          <m:r>
                            <a:rPr lang="en-IN" sz="2000" i="1">
                              <a:solidFill>
                                <a:srgbClr val="0070C0"/>
                              </a:solidFill>
                              <a:latin typeface="Cambria Math" panose="02040503050406030204" pitchFamily="18" charset="0"/>
                            </a:rPr>
                            <m:t>+</m:t>
                          </m:r>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𝑍</m:t>
                              </m:r>
                            </m:e>
                            <m:sub>
                              <m:r>
                                <a:rPr lang="en-IN" sz="2000" i="1">
                                  <a:solidFill>
                                    <a:srgbClr val="0070C0"/>
                                  </a:solidFill>
                                  <a:latin typeface="Cambria Math" panose="02040503050406030204" pitchFamily="18" charset="0"/>
                                </a:rPr>
                                <m:t>0</m:t>
                              </m:r>
                            </m:sub>
                          </m:sSub>
                        </m:e>
                      </m:d>
                      <m:sSup>
                        <m:sSupPr>
                          <m:ctrlPr>
                            <a:rPr lang="en-IN" sz="2000" i="1">
                              <a:solidFill>
                                <a:srgbClr val="0070C0"/>
                              </a:solidFill>
                              <a:latin typeface="Cambria Math" panose="02040503050406030204" pitchFamily="18" charset="0"/>
                            </a:rPr>
                          </m:ctrlPr>
                        </m:sSupPr>
                        <m:e>
                          <m:r>
                            <a:rPr lang="en-IN" sz="2000" i="1">
                              <a:solidFill>
                                <a:srgbClr val="0070C0"/>
                              </a:solidFill>
                              <a:latin typeface="Cambria Math" panose="02040503050406030204" pitchFamily="18" charset="0"/>
                            </a:rPr>
                            <m:t>𝑒</m:t>
                          </m:r>
                        </m:e>
                        <m:sup>
                          <m:r>
                            <a:rPr lang="en-IN" sz="2000" i="1">
                              <a:solidFill>
                                <a:srgbClr val="0070C0"/>
                              </a:solidFill>
                              <a:latin typeface="Cambria Math" panose="02040503050406030204" pitchFamily="18" charset="0"/>
                            </a:rPr>
                            <m:t>𝛾</m:t>
                          </m:r>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sup>
                      </m:sSup>
                      <m:d>
                        <m:dPr>
                          <m:begChr m:val="["/>
                          <m:endChr m:val="]"/>
                          <m:ctrlPr>
                            <a:rPr lang="en-IN" sz="2000" i="1">
                              <a:solidFill>
                                <a:srgbClr val="0070C0"/>
                              </a:solidFill>
                              <a:latin typeface="Cambria Math" panose="02040503050406030204" pitchFamily="18" charset="0"/>
                            </a:rPr>
                          </m:ctrlPr>
                        </m:dPr>
                        <m:e>
                          <m:r>
                            <a:rPr lang="en-IN" sz="2000" i="1">
                              <a:solidFill>
                                <a:srgbClr val="0070C0"/>
                              </a:solidFill>
                              <a:latin typeface="Cambria Math" panose="02040503050406030204" pitchFamily="18" charset="0"/>
                            </a:rPr>
                            <m:t>1+</m:t>
                          </m:r>
                          <m:r>
                            <m:rPr>
                              <m:sty m:val="p"/>
                            </m:rPr>
                            <a:rPr lang="en-IN" sz="2000" i="1">
                              <a:solidFill>
                                <a:srgbClr val="0070C0"/>
                              </a:solidFill>
                              <a:latin typeface="Cambria Math" panose="02040503050406030204" pitchFamily="18" charset="0"/>
                            </a:rPr>
                            <m:t>Γ</m:t>
                          </m:r>
                          <m:sSup>
                            <m:sSupPr>
                              <m:ctrlPr>
                                <a:rPr lang="en-IN" sz="2000" i="1">
                                  <a:solidFill>
                                    <a:srgbClr val="0070C0"/>
                                  </a:solidFill>
                                  <a:latin typeface="Cambria Math" panose="02040503050406030204" pitchFamily="18" charset="0"/>
                                </a:rPr>
                              </m:ctrlPr>
                            </m:sSupPr>
                            <m:e>
                              <m:r>
                                <a:rPr lang="en-IN" sz="2000" i="1">
                                  <a:solidFill>
                                    <a:srgbClr val="0070C0"/>
                                  </a:solidFill>
                                  <a:latin typeface="Cambria Math" panose="02040503050406030204" pitchFamily="18" charset="0"/>
                                </a:rPr>
                                <m:t>𝑒</m:t>
                              </m:r>
                            </m:e>
                            <m:sup>
                              <m:r>
                                <a:rPr lang="en-IN" sz="2000" i="1">
                                  <a:solidFill>
                                    <a:srgbClr val="0070C0"/>
                                  </a:solidFill>
                                  <a:latin typeface="Cambria Math" panose="02040503050406030204" pitchFamily="18" charset="0"/>
                                </a:rPr>
                                <m:t>−2</m:t>
                              </m:r>
                              <m:r>
                                <a:rPr lang="en-IN" sz="2000" i="1">
                                  <a:solidFill>
                                    <a:srgbClr val="0070C0"/>
                                  </a:solidFill>
                                  <a:latin typeface="Cambria Math" panose="02040503050406030204" pitchFamily="18" charset="0"/>
                                </a:rPr>
                                <m:t>𝛾</m:t>
                              </m:r>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sup>
                          </m:sSup>
                        </m:e>
                      </m:d>
                    </m:oMath>
                    <m:oMath xmlns:m="http://schemas.openxmlformats.org/officeDocument/2006/math">
                      <m:r>
                        <a:rPr lang="en-IN" sz="2000" i="1">
                          <a:solidFill>
                            <a:srgbClr val="0070C0"/>
                          </a:solidFill>
                          <a:latin typeface="Cambria Math" panose="02040503050406030204" pitchFamily="18" charset="0"/>
                        </a:rPr>
                        <m:t>𝐼</m:t>
                      </m:r>
                      <m:d>
                        <m:dPr>
                          <m:ctrlPr>
                            <a:rPr lang="en-IN" sz="2000" i="1">
                              <a:solidFill>
                                <a:srgbClr val="0070C0"/>
                              </a:solidFill>
                              <a:latin typeface="Cambria Math" panose="02040503050406030204" pitchFamily="18" charset="0"/>
                            </a:rPr>
                          </m:ctrlPr>
                        </m:dPr>
                        <m:e>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e>
                      </m:d>
                      <m:r>
                        <a:rPr lang="en-IN" sz="2000" i="1">
                          <a:solidFill>
                            <a:srgbClr val="0070C0"/>
                          </a:solidFill>
                          <a:latin typeface="Cambria Math" panose="02040503050406030204" pitchFamily="18" charset="0"/>
                        </a:rPr>
                        <m:t>=</m:t>
                      </m:r>
                      <m:f>
                        <m:fPr>
                          <m:ctrlPr>
                            <a:rPr lang="en-IN" sz="2000" i="1">
                              <a:solidFill>
                                <a:srgbClr val="0070C0"/>
                              </a:solidFill>
                              <a:latin typeface="Cambria Math" panose="02040503050406030204" pitchFamily="18" charset="0"/>
                            </a:rPr>
                          </m:ctrlPr>
                        </m:fPr>
                        <m:num>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𝐼</m:t>
                              </m:r>
                            </m:e>
                            <m:sub>
                              <m:r>
                                <a:rPr lang="en-IN" sz="2000" i="1">
                                  <a:solidFill>
                                    <a:srgbClr val="0070C0"/>
                                  </a:solidFill>
                                  <a:latin typeface="Cambria Math" panose="02040503050406030204" pitchFamily="18" charset="0"/>
                                </a:rPr>
                                <m:t>𝐿</m:t>
                              </m:r>
                            </m:sub>
                          </m:sSub>
                        </m:num>
                        <m:den>
                          <m:r>
                            <a:rPr lang="en-IN" sz="2000" i="1">
                              <a:solidFill>
                                <a:srgbClr val="0070C0"/>
                              </a:solidFill>
                              <a:latin typeface="Cambria Math" panose="02040503050406030204" pitchFamily="18" charset="0"/>
                            </a:rPr>
                            <m:t>2</m:t>
                          </m:r>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𝑍</m:t>
                              </m:r>
                            </m:e>
                            <m:sub>
                              <m:r>
                                <a:rPr lang="en-IN" sz="2000" i="1">
                                  <a:solidFill>
                                    <a:srgbClr val="0070C0"/>
                                  </a:solidFill>
                                  <a:latin typeface="Cambria Math" panose="02040503050406030204" pitchFamily="18" charset="0"/>
                                </a:rPr>
                                <m:t>0</m:t>
                              </m:r>
                            </m:sub>
                          </m:sSub>
                        </m:den>
                      </m:f>
                      <m:d>
                        <m:dPr>
                          <m:ctrlPr>
                            <a:rPr lang="en-IN" sz="2000" i="1">
                              <a:solidFill>
                                <a:srgbClr val="0070C0"/>
                              </a:solidFill>
                              <a:latin typeface="Cambria Math" panose="02040503050406030204" pitchFamily="18" charset="0"/>
                            </a:rPr>
                          </m:ctrlPr>
                        </m:dPr>
                        <m:e>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𝑍</m:t>
                              </m:r>
                            </m:e>
                            <m:sub>
                              <m:r>
                                <a:rPr lang="en-IN" sz="2000" i="1">
                                  <a:solidFill>
                                    <a:srgbClr val="0070C0"/>
                                  </a:solidFill>
                                  <a:latin typeface="Cambria Math" panose="02040503050406030204" pitchFamily="18" charset="0"/>
                                </a:rPr>
                                <m:t>𝐿</m:t>
                              </m:r>
                            </m:sub>
                          </m:sSub>
                          <m:r>
                            <a:rPr lang="en-IN" sz="2000" i="1">
                              <a:solidFill>
                                <a:srgbClr val="0070C0"/>
                              </a:solidFill>
                              <a:latin typeface="Cambria Math" panose="02040503050406030204" pitchFamily="18" charset="0"/>
                            </a:rPr>
                            <m:t>+</m:t>
                          </m:r>
                          <m:sSub>
                            <m:sSubPr>
                              <m:ctrlPr>
                                <a:rPr lang="en-IN" sz="2000" i="1">
                                  <a:solidFill>
                                    <a:srgbClr val="0070C0"/>
                                  </a:solidFill>
                                  <a:latin typeface="Cambria Math" panose="02040503050406030204" pitchFamily="18" charset="0"/>
                                </a:rPr>
                              </m:ctrlPr>
                            </m:sSubPr>
                            <m:e>
                              <m:r>
                                <a:rPr lang="en-IN" sz="2000" i="1">
                                  <a:solidFill>
                                    <a:srgbClr val="0070C0"/>
                                  </a:solidFill>
                                  <a:latin typeface="Cambria Math" panose="02040503050406030204" pitchFamily="18" charset="0"/>
                                </a:rPr>
                                <m:t>𝑍</m:t>
                              </m:r>
                            </m:e>
                            <m:sub>
                              <m:r>
                                <a:rPr lang="en-IN" sz="2000" i="1">
                                  <a:solidFill>
                                    <a:srgbClr val="0070C0"/>
                                  </a:solidFill>
                                  <a:latin typeface="Cambria Math" panose="02040503050406030204" pitchFamily="18" charset="0"/>
                                </a:rPr>
                                <m:t>0</m:t>
                              </m:r>
                            </m:sub>
                          </m:sSub>
                        </m:e>
                      </m:d>
                      <m:sSup>
                        <m:sSupPr>
                          <m:ctrlPr>
                            <a:rPr lang="en-IN" sz="2000" i="1">
                              <a:solidFill>
                                <a:srgbClr val="0070C0"/>
                              </a:solidFill>
                              <a:latin typeface="Cambria Math" panose="02040503050406030204" pitchFamily="18" charset="0"/>
                            </a:rPr>
                          </m:ctrlPr>
                        </m:sSupPr>
                        <m:e>
                          <m:r>
                            <a:rPr lang="en-IN" sz="2000" i="1">
                              <a:solidFill>
                                <a:srgbClr val="0070C0"/>
                              </a:solidFill>
                              <a:latin typeface="Cambria Math" panose="02040503050406030204" pitchFamily="18" charset="0"/>
                            </a:rPr>
                            <m:t>𝑒</m:t>
                          </m:r>
                        </m:e>
                        <m:sup>
                          <m:r>
                            <a:rPr lang="en-IN" sz="2000" i="1">
                              <a:solidFill>
                                <a:srgbClr val="0070C0"/>
                              </a:solidFill>
                              <a:latin typeface="Cambria Math" panose="02040503050406030204" pitchFamily="18" charset="0"/>
                            </a:rPr>
                            <m:t>𝛾</m:t>
                          </m:r>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sup>
                      </m:sSup>
                      <m:d>
                        <m:dPr>
                          <m:begChr m:val="["/>
                          <m:endChr m:val="]"/>
                          <m:ctrlPr>
                            <a:rPr lang="en-IN" sz="2000" i="1">
                              <a:solidFill>
                                <a:srgbClr val="0070C0"/>
                              </a:solidFill>
                              <a:latin typeface="Cambria Math" panose="02040503050406030204" pitchFamily="18" charset="0"/>
                            </a:rPr>
                          </m:ctrlPr>
                        </m:dPr>
                        <m:e>
                          <m:r>
                            <a:rPr lang="en-IN" sz="2000" i="1">
                              <a:solidFill>
                                <a:srgbClr val="0070C0"/>
                              </a:solidFill>
                              <a:latin typeface="Cambria Math" panose="02040503050406030204" pitchFamily="18" charset="0"/>
                            </a:rPr>
                            <m:t>1−</m:t>
                          </m:r>
                          <m:r>
                            <m:rPr>
                              <m:sty m:val="p"/>
                            </m:rPr>
                            <a:rPr lang="en-IN" sz="2000" i="1">
                              <a:solidFill>
                                <a:srgbClr val="0070C0"/>
                              </a:solidFill>
                              <a:latin typeface="Cambria Math" panose="02040503050406030204" pitchFamily="18" charset="0"/>
                            </a:rPr>
                            <m:t>Γ</m:t>
                          </m:r>
                          <m:sSup>
                            <m:sSupPr>
                              <m:ctrlPr>
                                <a:rPr lang="en-IN" sz="2000" i="1">
                                  <a:solidFill>
                                    <a:srgbClr val="0070C0"/>
                                  </a:solidFill>
                                  <a:latin typeface="Cambria Math" panose="02040503050406030204" pitchFamily="18" charset="0"/>
                                </a:rPr>
                              </m:ctrlPr>
                            </m:sSupPr>
                            <m:e>
                              <m:r>
                                <a:rPr lang="en-IN" sz="2000" i="1">
                                  <a:solidFill>
                                    <a:srgbClr val="0070C0"/>
                                  </a:solidFill>
                                  <a:latin typeface="Cambria Math" panose="02040503050406030204" pitchFamily="18" charset="0"/>
                                </a:rPr>
                                <m:t>𝑒</m:t>
                              </m:r>
                            </m:e>
                            <m:sup>
                              <m:r>
                                <a:rPr lang="en-IN" sz="2000" i="1">
                                  <a:solidFill>
                                    <a:srgbClr val="0070C0"/>
                                  </a:solidFill>
                                  <a:latin typeface="Cambria Math" panose="02040503050406030204" pitchFamily="18" charset="0"/>
                                </a:rPr>
                                <m:t>−2</m:t>
                              </m:r>
                              <m:r>
                                <a:rPr lang="en-IN" sz="2000" i="1">
                                  <a:solidFill>
                                    <a:srgbClr val="0070C0"/>
                                  </a:solidFill>
                                  <a:latin typeface="Cambria Math" panose="02040503050406030204" pitchFamily="18" charset="0"/>
                                </a:rPr>
                                <m:t>𝛾</m:t>
                              </m:r>
                              <m:r>
                                <a:rPr lang="en-IN" sz="2000" i="1">
                                  <a:solidFill>
                                    <a:srgbClr val="0070C0"/>
                                  </a:solidFill>
                                  <a:latin typeface="Cambria Math" panose="02040503050406030204" pitchFamily="18" charset="0"/>
                                </a:rPr>
                                <m:t>𝑧</m:t>
                              </m:r>
                              <m:r>
                                <a:rPr lang="en-IN" sz="2000" i="1">
                                  <a:solidFill>
                                    <a:srgbClr val="0070C0"/>
                                  </a:solidFill>
                                  <a:latin typeface="Cambria Math" panose="02040503050406030204" pitchFamily="18" charset="0"/>
                                </a:rPr>
                                <m:t>′</m:t>
                              </m:r>
                            </m:sup>
                          </m:sSup>
                        </m:e>
                      </m:d>
                    </m:oMath>
                  </m:oMathPara>
                </a14:m>
                <a:endParaRPr lang="en-IN" sz="2000" dirty="0">
                  <a:solidFill>
                    <a:srgbClr val="0070C0"/>
                  </a:solidFill>
                </a:endParaRPr>
              </a:p>
            </p:txBody>
          </p:sp>
        </mc:Choice>
        <mc:Fallback>
          <p:sp>
            <p:nvSpPr>
              <p:cNvPr id="44037" name="Object 9">
                <a:extLst>
                  <a:ext uri="{FF2B5EF4-FFF2-40B4-BE49-F238E27FC236}">
                    <a16:creationId xmlns:a16="http://schemas.microsoft.com/office/drawing/2014/main" id="{46408683-6C37-A67C-22F3-D8C0EDBCD785}"/>
                  </a:ext>
                </a:extLst>
              </p:cNvPr>
              <p:cNvSpPr txBox="1">
                <a:spLocks noRot="1" noChangeAspect="1" noMove="1" noResize="1" noEditPoints="1" noAdjustHandles="1" noChangeArrowheads="1" noChangeShapeType="1" noTextEdit="1"/>
              </p:cNvSpPr>
              <p:nvPr/>
            </p:nvSpPr>
            <p:spPr bwMode="auto">
              <a:xfrm>
                <a:off x="405058" y="2535237"/>
                <a:ext cx="4981575" cy="1503363"/>
              </a:xfrm>
              <a:prstGeom prst="rect">
                <a:avLst/>
              </a:prstGeom>
              <a:blipFill>
                <a:blip r:embed="rId4"/>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4038" name="Object 10">
                <a:extLst>
                  <a:ext uri="{FF2B5EF4-FFF2-40B4-BE49-F238E27FC236}">
                    <a16:creationId xmlns:a16="http://schemas.microsoft.com/office/drawing/2014/main" id="{0EEA224F-5C29-366A-2405-088F9F9B70B6}"/>
                  </a:ext>
                </a:extLst>
              </p:cNvPr>
              <p:cNvSpPr txBox="1"/>
              <p:nvPr/>
            </p:nvSpPr>
            <p:spPr bwMode="auto">
              <a:xfrm>
                <a:off x="5615233" y="3484821"/>
                <a:ext cx="3048000" cy="808037"/>
              </a:xfrm>
              <a:prstGeom prst="rect">
                <a:avLst/>
              </a:prstGeom>
              <a:ln/>
            </p:spPr>
            <p:style>
              <a:lnRef idx="2">
                <a:schemeClr val="dk1"/>
              </a:lnRef>
              <a:fillRef idx="1">
                <a:schemeClr val="lt1"/>
              </a:fillRef>
              <a:effectRef idx="0">
                <a:schemeClr val="dk1"/>
              </a:effectRef>
              <a:fontRef idx="minor">
                <a:schemeClr val="dk1"/>
              </a:fontRef>
            </p:style>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en-IN" sz="2400" i="1" smtClean="0">
                          <a:solidFill>
                            <a:srgbClr val="00B050"/>
                          </a:solidFill>
                          <a:latin typeface="Cambria Math" panose="02040503050406030204" pitchFamily="18" charset="0"/>
                        </a:rPr>
                        <m:t>Γ</m:t>
                      </m:r>
                      <m:r>
                        <a:rPr lang="en-IN" sz="2400" i="1" smtClean="0">
                          <a:solidFill>
                            <a:srgbClr val="00B050"/>
                          </a:solidFill>
                          <a:latin typeface="Cambria Math" panose="02040503050406030204" pitchFamily="18" charset="0"/>
                        </a:rPr>
                        <m:t>=</m:t>
                      </m:r>
                      <m:f>
                        <m:fPr>
                          <m:ctrlPr>
                            <a:rPr lang="en-IN" sz="2400" i="1">
                              <a:solidFill>
                                <a:srgbClr val="00B050"/>
                              </a:solidFill>
                              <a:latin typeface="Cambria Math" panose="02040503050406030204" pitchFamily="18" charset="0"/>
                            </a:rPr>
                          </m:ctrlPr>
                        </m:fPr>
                        <m:num>
                          <m:d>
                            <m:dPr>
                              <m:ctrlPr>
                                <a:rPr lang="en-IN" sz="2400" i="1">
                                  <a:solidFill>
                                    <a:srgbClr val="00B050"/>
                                  </a:solidFill>
                                  <a:latin typeface="Cambria Math" panose="02040503050406030204" pitchFamily="18" charset="0"/>
                                </a:rPr>
                              </m:ctrlPr>
                            </m:dPr>
                            <m:e>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𝐿</m:t>
                                  </m:r>
                                </m:sub>
                              </m:sSub>
                              <m:r>
                                <a:rPr lang="en-IN" sz="2400" i="1">
                                  <a:solidFill>
                                    <a:srgbClr val="00B050"/>
                                  </a:solidFill>
                                  <a:latin typeface="Cambria Math" panose="02040503050406030204" pitchFamily="18" charset="0"/>
                                </a:rPr>
                                <m:t>−</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0</m:t>
                                  </m:r>
                                </m:sub>
                              </m:sSub>
                            </m:e>
                          </m:d>
                        </m:num>
                        <m:den>
                          <m:d>
                            <m:dPr>
                              <m:ctrlPr>
                                <a:rPr lang="en-IN" sz="2400" i="1">
                                  <a:solidFill>
                                    <a:srgbClr val="00B050"/>
                                  </a:solidFill>
                                  <a:latin typeface="Cambria Math" panose="02040503050406030204" pitchFamily="18" charset="0"/>
                                </a:rPr>
                              </m:ctrlPr>
                            </m:dPr>
                            <m:e>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𝐿</m:t>
                                  </m:r>
                                </m:sub>
                              </m:sSub>
                              <m:r>
                                <a:rPr lang="en-IN" sz="2400" i="1">
                                  <a:solidFill>
                                    <a:srgbClr val="00B050"/>
                                  </a:solidFill>
                                  <a:latin typeface="Cambria Math" panose="02040503050406030204" pitchFamily="18" charset="0"/>
                                </a:rPr>
                                <m:t>+</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0</m:t>
                                  </m:r>
                                </m:sub>
                              </m:sSub>
                            </m:e>
                          </m:d>
                        </m:den>
                      </m:f>
                      <m:r>
                        <a:rPr lang="en-IN" sz="2400" i="1">
                          <a:solidFill>
                            <a:srgbClr val="00B050"/>
                          </a:solidFill>
                          <a:latin typeface="Cambria Math" panose="02040503050406030204" pitchFamily="18" charset="0"/>
                        </a:rPr>
                        <m:t>=</m:t>
                      </m:r>
                      <m:d>
                        <m:dPr>
                          <m:begChr m:val="|"/>
                          <m:endChr m:val="|"/>
                          <m:ctrlPr>
                            <a:rPr lang="en-IN" sz="2400" i="1">
                              <a:solidFill>
                                <a:srgbClr val="00B050"/>
                              </a:solidFill>
                              <a:latin typeface="Cambria Math" panose="02040503050406030204" pitchFamily="18" charset="0"/>
                            </a:rPr>
                          </m:ctrlPr>
                        </m:dPr>
                        <m:e>
                          <m:r>
                            <m:rPr>
                              <m:sty m:val="p"/>
                            </m:rPr>
                            <a:rPr lang="en-IN" sz="2400" i="1">
                              <a:solidFill>
                                <a:srgbClr val="00B050"/>
                              </a:solidFill>
                              <a:latin typeface="Cambria Math" panose="02040503050406030204" pitchFamily="18" charset="0"/>
                            </a:rPr>
                            <m:t>Γ</m:t>
                          </m:r>
                        </m:e>
                      </m:d>
                      <m:sSup>
                        <m:sSupPr>
                          <m:ctrlPr>
                            <a:rPr lang="en-IN" sz="2400" i="1">
                              <a:solidFill>
                                <a:srgbClr val="00B050"/>
                              </a:solidFill>
                              <a:latin typeface="Cambria Math" panose="02040503050406030204" pitchFamily="18" charset="0"/>
                            </a:rPr>
                          </m:ctrlPr>
                        </m:sSupPr>
                        <m:e>
                          <m:r>
                            <a:rPr lang="en-IN" sz="2400" i="1">
                              <a:solidFill>
                                <a:srgbClr val="00B050"/>
                              </a:solidFill>
                              <a:latin typeface="Cambria Math" panose="02040503050406030204" pitchFamily="18" charset="0"/>
                            </a:rPr>
                            <m:t>𝑒</m:t>
                          </m:r>
                        </m:e>
                        <m:sup>
                          <m:r>
                            <a:rPr lang="en-IN" sz="2400" i="1">
                              <a:solidFill>
                                <a:srgbClr val="00B050"/>
                              </a:solidFill>
                              <a:latin typeface="Cambria Math" panose="02040503050406030204" pitchFamily="18" charset="0"/>
                            </a:rPr>
                            <m:t>𝑗</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𝜃</m:t>
                              </m:r>
                            </m:e>
                            <m:sub>
                              <m:r>
                                <m:rPr>
                                  <m:sty m:val="p"/>
                                </m:rPr>
                                <a:rPr lang="en-IN" sz="2400" i="1">
                                  <a:solidFill>
                                    <a:srgbClr val="00B050"/>
                                  </a:solidFill>
                                  <a:latin typeface="Cambria Math" panose="02040503050406030204" pitchFamily="18" charset="0"/>
                                </a:rPr>
                                <m:t>Γ</m:t>
                              </m:r>
                            </m:sub>
                          </m:sSub>
                        </m:sup>
                      </m:sSup>
                    </m:oMath>
                  </m:oMathPara>
                </a14:m>
                <a:endParaRPr lang="en-IN" dirty="0">
                  <a:solidFill>
                    <a:srgbClr val="00B050"/>
                  </a:solidFill>
                </a:endParaRPr>
              </a:p>
            </p:txBody>
          </p:sp>
        </mc:Choice>
        <mc:Fallback>
          <p:sp>
            <p:nvSpPr>
              <p:cNvPr id="44038" name="Object 10">
                <a:extLst>
                  <a:ext uri="{FF2B5EF4-FFF2-40B4-BE49-F238E27FC236}">
                    <a16:creationId xmlns:a16="http://schemas.microsoft.com/office/drawing/2014/main" id="{0EEA224F-5C29-366A-2405-088F9F9B70B6}"/>
                  </a:ext>
                </a:extLst>
              </p:cNvPr>
              <p:cNvSpPr txBox="1">
                <a:spLocks noRot="1" noChangeAspect="1" noMove="1" noResize="1" noEditPoints="1" noAdjustHandles="1" noChangeArrowheads="1" noChangeShapeType="1" noTextEdit="1"/>
              </p:cNvSpPr>
              <p:nvPr/>
            </p:nvSpPr>
            <p:spPr bwMode="auto">
              <a:xfrm>
                <a:off x="5615233" y="3484821"/>
                <a:ext cx="3048000" cy="808037"/>
              </a:xfrm>
              <a:prstGeom prst="rect">
                <a:avLst/>
              </a:prstGeom>
              <a:blipFill>
                <a:blip r:embed="rId5"/>
                <a:stretch>
                  <a:fillRect/>
                </a:stretch>
              </a:blipFill>
              <a:ln/>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9993A673-88A8-CAB8-CFF8-62E4B9C74C8F}"/>
              </a:ext>
            </a:extLst>
          </p:cNvPr>
          <p:cNvCxnSpPr/>
          <p:nvPr/>
        </p:nvCxnSpPr>
        <p:spPr>
          <a:xfrm>
            <a:off x="3950617" y="3817116"/>
            <a:ext cx="1371600" cy="685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3" name="Text Box 8">
            <a:extLst>
              <a:ext uri="{FF2B5EF4-FFF2-40B4-BE49-F238E27FC236}">
                <a16:creationId xmlns:a16="http://schemas.microsoft.com/office/drawing/2014/main" id="{6A500CEC-DE99-38AB-7DBB-2781869FC492}"/>
              </a:ext>
            </a:extLst>
          </p:cNvPr>
          <p:cNvSpPr txBox="1">
            <a:spLocks noChangeArrowheads="1"/>
          </p:cNvSpPr>
          <p:nvPr/>
        </p:nvSpPr>
        <p:spPr bwMode="auto">
          <a:xfrm>
            <a:off x="5486400" y="434065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Voltage reflection coefficient</a:t>
            </a:r>
          </a:p>
        </p:txBody>
      </p:sp>
      <p:sp>
        <p:nvSpPr>
          <p:cNvPr id="14" name="Text Box 7">
            <a:extLst>
              <a:ext uri="{FF2B5EF4-FFF2-40B4-BE49-F238E27FC236}">
                <a16:creationId xmlns:a16="http://schemas.microsoft.com/office/drawing/2014/main" id="{1F4222CF-00BE-62A0-4CA3-8EEAD93BC786}"/>
              </a:ext>
            </a:extLst>
          </p:cNvPr>
          <p:cNvSpPr txBox="1">
            <a:spLocks noChangeArrowheads="1"/>
          </p:cNvSpPr>
          <p:nvPr/>
        </p:nvSpPr>
        <p:spPr bwMode="auto">
          <a:xfrm>
            <a:off x="342679" y="4222346"/>
            <a:ext cx="495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00B050"/>
                </a:solidFill>
              </a:rPr>
              <a:t>Ratio of the complex amplitudes of the reflected and incident voltage waves at load end </a:t>
            </a:r>
          </a:p>
        </p:txBody>
      </p:sp>
      <mc:AlternateContent xmlns:mc="http://schemas.openxmlformats.org/markup-compatibility/2006">
        <mc:Choice xmlns:a14="http://schemas.microsoft.com/office/drawing/2010/main" Requires="a14">
          <p:sp>
            <p:nvSpPr>
              <p:cNvPr id="15" name="Object 11">
                <a:extLst>
                  <a:ext uri="{FF2B5EF4-FFF2-40B4-BE49-F238E27FC236}">
                    <a16:creationId xmlns:a16="http://schemas.microsoft.com/office/drawing/2014/main" id="{244D97B4-3768-C8A4-3223-BF3168A1F2E1}"/>
                  </a:ext>
                </a:extLst>
              </p:cNvPr>
              <p:cNvSpPr txBox="1"/>
              <p:nvPr/>
            </p:nvSpPr>
            <p:spPr bwMode="auto">
              <a:xfrm>
                <a:off x="2720975" y="5227638"/>
                <a:ext cx="4540250" cy="1211262"/>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left"/>
                    </m:oMathParaPr>
                    <m:oMath xmlns:m="http://schemas.openxmlformats.org/officeDocument/2006/math">
                      <m:sSub>
                        <m:sSubPr>
                          <m:ctrlPr>
                            <a:rPr lang="en-IN" sz="2800" i="1" smtClean="0">
                              <a:solidFill>
                                <a:schemeClr val="tx1"/>
                              </a:solidFill>
                              <a:latin typeface="Cambria Math" panose="02040503050406030204" pitchFamily="18" charset="0"/>
                            </a:rPr>
                          </m:ctrlPr>
                        </m:sSubPr>
                        <m:e>
                          <m:r>
                            <m:rPr>
                              <m:sty m:val="p"/>
                            </m:rPr>
                            <a:rPr lang="en-IN" sz="2800" i="1">
                              <a:solidFill>
                                <a:schemeClr val="tx1"/>
                              </a:solidFill>
                              <a:latin typeface="Cambria Math" panose="02040503050406030204" pitchFamily="18" charset="0"/>
                            </a:rPr>
                            <m:t>Γ</m:t>
                          </m:r>
                        </m:e>
                        <m:sub>
                          <m:r>
                            <a:rPr lang="en-IN" sz="2800" i="1">
                              <a:solidFill>
                                <a:schemeClr val="tx1"/>
                              </a:solidFill>
                              <a:latin typeface="Cambria Math" panose="02040503050406030204" pitchFamily="18" charset="0"/>
                            </a:rPr>
                            <m:t>𝑖</m:t>
                          </m:r>
                        </m:sub>
                      </m:sSub>
                      <m:r>
                        <a:rPr lang="en-IN" sz="2800" i="1">
                          <a:solidFill>
                            <a:schemeClr val="tx1"/>
                          </a:solidFill>
                          <a:latin typeface="Cambria Math" panose="02040503050406030204" pitchFamily="18" charset="0"/>
                        </a:rPr>
                        <m:t>=</m:t>
                      </m:r>
                      <m:f>
                        <m:fPr>
                          <m:ctrlPr>
                            <a:rPr lang="en-IN" sz="2800" i="1">
                              <a:solidFill>
                                <a:schemeClr val="tx1"/>
                              </a:solidFill>
                              <a:latin typeface="Cambria Math" panose="02040503050406030204" pitchFamily="18" charset="0"/>
                            </a:rPr>
                          </m:ctrlPr>
                        </m:fPr>
                        <m:num>
                          <m:sSubSup>
                            <m:sSubSupPr>
                              <m:ctrlPr>
                                <a:rPr lang="en-IN" sz="2800" i="1">
                                  <a:solidFill>
                                    <a:schemeClr val="tx1"/>
                                  </a:solidFill>
                                  <a:latin typeface="Cambria Math" panose="02040503050406030204" pitchFamily="18" charset="0"/>
                                </a:rPr>
                              </m:ctrlPr>
                            </m:sSubSupPr>
                            <m:e>
                              <m:r>
                                <a:rPr lang="en-IN" sz="2800" i="1">
                                  <a:solidFill>
                                    <a:schemeClr val="tx1"/>
                                  </a:solidFill>
                                  <a:latin typeface="Cambria Math" panose="02040503050406030204" pitchFamily="18" charset="0"/>
                                </a:rPr>
                                <m:t>𝐼</m:t>
                              </m:r>
                            </m:e>
                            <m:sub>
                              <m:r>
                                <a:rPr lang="en-IN" sz="2800" i="1">
                                  <a:solidFill>
                                    <a:schemeClr val="tx1"/>
                                  </a:solidFill>
                                  <a:latin typeface="Cambria Math" panose="02040503050406030204" pitchFamily="18" charset="0"/>
                                </a:rPr>
                                <m:t>0</m:t>
                              </m:r>
                            </m:sub>
                            <m:sup>
                              <m:r>
                                <a:rPr lang="en-IN" sz="2800" i="1">
                                  <a:solidFill>
                                    <a:schemeClr val="tx1"/>
                                  </a:solidFill>
                                  <a:latin typeface="Cambria Math" panose="02040503050406030204" pitchFamily="18" charset="0"/>
                                </a:rPr>
                                <m:t>−</m:t>
                              </m:r>
                            </m:sup>
                          </m:sSubSup>
                        </m:num>
                        <m:den>
                          <m:sSubSup>
                            <m:sSubSupPr>
                              <m:ctrlPr>
                                <a:rPr lang="en-IN" sz="2800" i="1">
                                  <a:solidFill>
                                    <a:schemeClr val="tx1"/>
                                  </a:solidFill>
                                  <a:latin typeface="Cambria Math" panose="02040503050406030204" pitchFamily="18" charset="0"/>
                                </a:rPr>
                              </m:ctrlPr>
                            </m:sSubSupPr>
                            <m:e>
                              <m:r>
                                <a:rPr lang="en-IN" sz="2800" i="1">
                                  <a:solidFill>
                                    <a:schemeClr val="tx1"/>
                                  </a:solidFill>
                                  <a:latin typeface="Cambria Math" panose="02040503050406030204" pitchFamily="18" charset="0"/>
                                </a:rPr>
                                <m:t>𝐼</m:t>
                              </m:r>
                            </m:e>
                            <m:sub>
                              <m:r>
                                <a:rPr lang="en-IN" sz="2800" i="1">
                                  <a:solidFill>
                                    <a:schemeClr val="tx1"/>
                                  </a:solidFill>
                                  <a:latin typeface="Cambria Math" panose="02040503050406030204" pitchFamily="18" charset="0"/>
                                </a:rPr>
                                <m:t>0</m:t>
                              </m:r>
                            </m:sub>
                            <m:sup>
                              <m:r>
                                <a:rPr lang="en-IN" sz="2800" i="1">
                                  <a:solidFill>
                                    <a:schemeClr val="tx1"/>
                                  </a:solidFill>
                                  <a:latin typeface="Cambria Math" panose="02040503050406030204" pitchFamily="18" charset="0"/>
                                </a:rPr>
                                <m:t>+</m:t>
                              </m:r>
                            </m:sup>
                          </m:sSubSup>
                        </m:den>
                      </m:f>
                      <m:r>
                        <a:rPr lang="en-IN" sz="2800" i="1">
                          <a:solidFill>
                            <a:schemeClr val="tx1"/>
                          </a:solidFill>
                          <a:latin typeface="Cambria Math" panose="02040503050406030204" pitchFamily="18" charset="0"/>
                        </a:rPr>
                        <m:t>=−</m:t>
                      </m:r>
                      <m:f>
                        <m:fPr>
                          <m:ctrlPr>
                            <a:rPr lang="en-IN" sz="2800" i="1">
                              <a:solidFill>
                                <a:schemeClr val="tx1"/>
                              </a:solidFill>
                              <a:latin typeface="Cambria Math" panose="02040503050406030204" pitchFamily="18" charset="0"/>
                            </a:rPr>
                          </m:ctrlPr>
                        </m:fPr>
                        <m:num>
                          <m:sSubSup>
                            <m:sSubSupPr>
                              <m:ctrlPr>
                                <a:rPr lang="en-IN" sz="2800" i="1">
                                  <a:solidFill>
                                    <a:schemeClr val="tx1"/>
                                  </a:solidFill>
                                  <a:latin typeface="Cambria Math" panose="02040503050406030204" pitchFamily="18" charset="0"/>
                                </a:rPr>
                              </m:ctrlPr>
                            </m:sSubSupPr>
                            <m:e>
                              <m:r>
                                <a:rPr lang="en-IN" sz="2800" i="1">
                                  <a:solidFill>
                                    <a:schemeClr val="tx1"/>
                                  </a:solidFill>
                                  <a:latin typeface="Cambria Math" panose="02040503050406030204" pitchFamily="18" charset="0"/>
                                </a:rPr>
                                <m:t>𝑉</m:t>
                              </m:r>
                            </m:e>
                            <m:sub>
                              <m:r>
                                <a:rPr lang="en-IN" sz="2800" i="1">
                                  <a:solidFill>
                                    <a:schemeClr val="tx1"/>
                                  </a:solidFill>
                                  <a:latin typeface="Cambria Math" panose="02040503050406030204" pitchFamily="18" charset="0"/>
                                </a:rPr>
                                <m:t>0</m:t>
                              </m:r>
                            </m:sub>
                            <m:sup>
                              <m:r>
                                <a:rPr lang="en-IN" sz="2800" i="1">
                                  <a:solidFill>
                                    <a:schemeClr val="tx1"/>
                                  </a:solidFill>
                                  <a:latin typeface="Cambria Math" panose="02040503050406030204" pitchFamily="18" charset="0"/>
                                </a:rPr>
                                <m:t>−</m:t>
                              </m:r>
                            </m:sup>
                          </m:sSubSup>
                        </m:num>
                        <m:den>
                          <m:sSubSup>
                            <m:sSubSupPr>
                              <m:ctrlPr>
                                <a:rPr lang="en-IN" sz="2800" i="1">
                                  <a:solidFill>
                                    <a:schemeClr val="tx1"/>
                                  </a:solidFill>
                                  <a:latin typeface="Cambria Math" panose="02040503050406030204" pitchFamily="18" charset="0"/>
                                </a:rPr>
                              </m:ctrlPr>
                            </m:sSubSupPr>
                            <m:e>
                              <m:r>
                                <a:rPr lang="en-IN" sz="2800" i="1">
                                  <a:solidFill>
                                    <a:schemeClr val="tx1"/>
                                  </a:solidFill>
                                  <a:latin typeface="Cambria Math" panose="02040503050406030204" pitchFamily="18" charset="0"/>
                                </a:rPr>
                                <m:t>𝑉</m:t>
                              </m:r>
                            </m:e>
                            <m:sub>
                              <m:r>
                                <a:rPr lang="en-IN" sz="2800" i="1">
                                  <a:solidFill>
                                    <a:schemeClr val="tx1"/>
                                  </a:solidFill>
                                  <a:latin typeface="Cambria Math" panose="02040503050406030204" pitchFamily="18" charset="0"/>
                                </a:rPr>
                                <m:t>0</m:t>
                              </m:r>
                            </m:sub>
                            <m:sup>
                              <m:r>
                                <a:rPr lang="en-IN" sz="2800" i="1">
                                  <a:solidFill>
                                    <a:schemeClr val="tx1"/>
                                  </a:solidFill>
                                  <a:latin typeface="Cambria Math" panose="02040503050406030204" pitchFamily="18" charset="0"/>
                                </a:rPr>
                                <m:t>+</m:t>
                              </m:r>
                            </m:sup>
                          </m:sSubSup>
                        </m:den>
                      </m:f>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m:rPr>
                              <m:sty m:val="p"/>
                            </m:rPr>
                            <a:rPr lang="en-IN" sz="2800" i="1">
                              <a:solidFill>
                                <a:schemeClr val="tx1"/>
                              </a:solidFill>
                              <a:latin typeface="Cambria Math" panose="02040503050406030204" pitchFamily="18" charset="0"/>
                            </a:rPr>
                            <m:t>Γ</m:t>
                          </m:r>
                        </m:e>
                        <m:sub>
                          <m:r>
                            <a:rPr lang="en-IN" sz="2800" i="1">
                              <a:solidFill>
                                <a:schemeClr val="tx1"/>
                              </a:solidFill>
                              <a:latin typeface="Cambria Math" panose="02040503050406030204" pitchFamily="18" charset="0"/>
                            </a:rPr>
                            <m:t>𝑉</m:t>
                          </m:r>
                        </m:sub>
                      </m:sSub>
                      <m:r>
                        <a:rPr lang="en-IN" sz="2800" i="1">
                          <a:solidFill>
                            <a:schemeClr val="tx1"/>
                          </a:solidFill>
                          <a:latin typeface="Cambria Math" panose="02040503050406030204" pitchFamily="18" charset="0"/>
                        </a:rPr>
                        <m:t>=−</m:t>
                      </m:r>
                      <m:r>
                        <m:rPr>
                          <m:sty m:val="p"/>
                        </m:rPr>
                        <a:rPr lang="en-IN" sz="2800" i="1">
                          <a:solidFill>
                            <a:schemeClr val="tx1"/>
                          </a:solidFill>
                          <a:latin typeface="Cambria Math" panose="02040503050406030204" pitchFamily="18" charset="0"/>
                        </a:rPr>
                        <m:t>Γ</m:t>
                      </m:r>
                    </m:oMath>
                  </m:oMathPara>
                </a14:m>
                <a:endParaRPr lang="en-IN" dirty="0">
                  <a:solidFill>
                    <a:schemeClr val="tx1"/>
                  </a:solidFill>
                </a:endParaRPr>
              </a:p>
            </p:txBody>
          </p:sp>
        </mc:Choice>
        <mc:Fallback>
          <p:sp>
            <p:nvSpPr>
              <p:cNvPr id="15" name="Object 11">
                <a:extLst>
                  <a:ext uri="{FF2B5EF4-FFF2-40B4-BE49-F238E27FC236}">
                    <a16:creationId xmlns:a16="http://schemas.microsoft.com/office/drawing/2014/main" id="{244D97B4-3768-C8A4-3223-BF3168A1F2E1}"/>
                  </a:ext>
                </a:extLst>
              </p:cNvPr>
              <p:cNvSpPr txBox="1">
                <a:spLocks noRot="1" noChangeAspect="1" noMove="1" noResize="1" noEditPoints="1" noAdjustHandles="1" noChangeArrowheads="1" noChangeShapeType="1" noTextEdit="1"/>
              </p:cNvSpPr>
              <p:nvPr/>
            </p:nvSpPr>
            <p:spPr bwMode="auto">
              <a:xfrm>
                <a:off x="2720975" y="5227638"/>
                <a:ext cx="4540250" cy="1211262"/>
              </a:xfrm>
              <a:prstGeom prst="rect">
                <a:avLst/>
              </a:prstGeom>
              <a:blipFill>
                <a:blip r:embed="rId6"/>
                <a:stretch>
                  <a:fillRect/>
                </a:stretch>
              </a:blipFill>
              <a:ln/>
            </p:spPr>
            <p:txBody>
              <a:bodyPr/>
              <a:lstStyle/>
              <a:p>
                <a:r>
                  <a:rPr lang="en-IN">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5257-6A9F-49D1-8AFD-FEC8B8EC5878}"/>
              </a:ext>
            </a:extLst>
          </p:cNvPr>
          <p:cNvSpPr>
            <a:spLocks noGrp="1"/>
          </p:cNvSpPr>
          <p:nvPr>
            <p:ph type="title"/>
          </p:nvPr>
        </p:nvSpPr>
        <p:spPr>
          <a:xfrm>
            <a:off x="75978" y="114674"/>
            <a:ext cx="7886700" cy="947396"/>
          </a:xfrm>
        </p:spPr>
        <p:txBody>
          <a:bodyPr/>
          <a:lstStyle/>
          <a:p>
            <a:r>
              <a:rPr lang="en-US" dirty="0">
                <a:latin typeface="Calibri" panose="020F0502020204030204" pitchFamily="34" charset="0"/>
                <a:cs typeface="Calibri" panose="020F0502020204030204" pitchFamily="34" charset="0"/>
              </a:rPr>
              <a:t>Transmission lines (TLs)</a:t>
            </a:r>
            <a:endParaRPr lang="en-IN"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333489A-74BB-16AC-2290-8B70C280E3D2}"/>
              </a:ext>
            </a:extLst>
          </p:cNvPr>
          <p:cNvPicPr>
            <a:picLocks noChangeAspect="1"/>
          </p:cNvPicPr>
          <p:nvPr/>
        </p:nvPicPr>
        <p:blipFill>
          <a:blip r:embed="rId2"/>
          <a:stretch>
            <a:fillRect/>
          </a:stretch>
        </p:blipFill>
        <p:spPr>
          <a:xfrm>
            <a:off x="5273749" y="663211"/>
            <a:ext cx="2696018" cy="2672369"/>
          </a:xfrm>
          <a:prstGeom prst="rect">
            <a:avLst/>
          </a:prstGeom>
        </p:spPr>
      </p:pic>
      <p:grpSp>
        <p:nvGrpSpPr>
          <p:cNvPr id="27" name="Group 26">
            <a:extLst>
              <a:ext uri="{FF2B5EF4-FFF2-40B4-BE49-F238E27FC236}">
                <a16:creationId xmlns:a16="http://schemas.microsoft.com/office/drawing/2014/main" id="{E321046A-6C3A-AF47-69E0-C73D9A3ED4E1}"/>
              </a:ext>
            </a:extLst>
          </p:cNvPr>
          <p:cNvGrpSpPr/>
          <p:nvPr/>
        </p:nvGrpSpPr>
        <p:grpSpPr>
          <a:xfrm>
            <a:off x="304800" y="2947352"/>
            <a:ext cx="3657601" cy="1953982"/>
            <a:chOff x="304800" y="2947352"/>
            <a:chExt cx="3657601" cy="1953982"/>
          </a:xfrm>
        </p:grpSpPr>
        <p:pic>
          <p:nvPicPr>
            <p:cNvPr id="17" name="Picture 16">
              <a:extLst>
                <a:ext uri="{FF2B5EF4-FFF2-40B4-BE49-F238E27FC236}">
                  <a16:creationId xmlns:a16="http://schemas.microsoft.com/office/drawing/2014/main" id="{C922FD71-073B-7459-58D6-CD4A11177445}"/>
                </a:ext>
              </a:extLst>
            </p:cNvPr>
            <p:cNvPicPr>
              <a:picLocks noChangeAspect="1"/>
            </p:cNvPicPr>
            <p:nvPr/>
          </p:nvPicPr>
          <p:blipFill>
            <a:blip r:embed="rId3"/>
            <a:stretch>
              <a:fillRect/>
            </a:stretch>
          </p:blipFill>
          <p:spPr>
            <a:xfrm>
              <a:off x="1082401" y="2947352"/>
              <a:ext cx="2880000" cy="1953982"/>
            </a:xfrm>
            <a:prstGeom prst="rect">
              <a:avLst/>
            </a:prstGeom>
          </p:spPr>
        </p:pic>
        <p:sp>
          <p:nvSpPr>
            <p:cNvPr id="20" name="TextBox 19">
              <a:extLst>
                <a:ext uri="{FF2B5EF4-FFF2-40B4-BE49-F238E27FC236}">
                  <a16:creationId xmlns:a16="http://schemas.microsoft.com/office/drawing/2014/main" id="{DB3832A1-AF7B-2922-6431-BB1277652949}"/>
                </a:ext>
              </a:extLst>
            </p:cNvPr>
            <p:cNvSpPr txBox="1"/>
            <p:nvPr/>
          </p:nvSpPr>
          <p:spPr>
            <a:xfrm>
              <a:off x="304800" y="3492323"/>
              <a:ext cx="1066800"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Coaxial cable</a:t>
              </a:r>
              <a:endParaRPr lang="en-IN" dirty="0">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1F975605-0615-F7FA-D2AD-4E78077EFB88}"/>
              </a:ext>
            </a:extLst>
          </p:cNvPr>
          <p:cNvGrpSpPr/>
          <p:nvPr/>
        </p:nvGrpSpPr>
        <p:grpSpPr>
          <a:xfrm>
            <a:off x="228600" y="4980586"/>
            <a:ext cx="3823570" cy="1879664"/>
            <a:chOff x="228600" y="4980586"/>
            <a:chExt cx="3823570" cy="1879664"/>
          </a:xfrm>
        </p:grpSpPr>
        <p:pic>
          <p:nvPicPr>
            <p:cNvPr id="19" name="Picture 18">
              <a:extLst>
                <a:ext uri="{FF2B5EF4-FFF2-40B4-BE49-F238E27FC236}">
                  <a16:creationId xmlns:a16="http://schemas.microsoft.com/office/drawing/2014/main" id="{C438BD38-53D8-4EB0-9A8C-F6C9BD536DDB}"/>
                </a:ext>
              </a:extLst>
            </p:cNvPr>
            <p:cNvPicPr>
              <a:picLocks noChangeAspect="1"/>
            </p:cNvPicPr>
            <p:nvPr/>
          </p:nvPicPr>
          <p:blipFill>
            <a:blip r:embed="rId4"/>
            <a:stretch>
              <a:fillRect/>
            </a:stretch>
          </p:blipFill>
          <p:spPr>
            <a:xfrm>
              <a:off x="1172170" y="4980586"/>
              <a:ext cx="2880000" cy="1879664"/>
            </a:xfrm>
            <a:prstGeom prst="rect">
              <a:avLst/>
            </a:prstGeom>
          </p:spPr>
        </p:pic>
        <p:sp>
          <p:nvSpPr>
            <p:cNvPr id="23" name="TextBox 22">
              <a:extLst>
                <a:ext uri="{FF2B5EF4-FFF2-40B4-BE49-F238E27FC236}">
                  <a16:creationId xmlns:a16="http://schemas.microsoft.com/office/drawing/2014/main" id="{9F74C83F-D52F-4F20-3921-213804C7282C}"/>
                </a:ext>
              </a:extLst>
            </p:cNvPr>
            <p:cNvSpPr txBox="1"/>
            <p:nvPr/>
          </p:nvSpPr>
          <p:spPr>
            <a:xfrm>
              <a:off x="228600" y="5223378"/>
              <a:ext cx="1066800"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Twin-wire TV Antenna cable</a:t>
              </a:r>
              <a:endParaRPr lang="en-IN" dirty="0">
                <a:latin typeface="Calibri" panose="020F0502020204030204" pitchFamily="34" charset="0"/>
                <a:cs typeface="Calibri" panose="020F0502020204030204" pitchFamily="34" charset="0"/>
              </a:endParaRPr>
            </a:p>
          </p:txBody>
        </p:sp>
      </p:grpSp>
      <p:grpSp>
        <p:nvGrpSpPr>
          <p:cNvPr id="26" name="Group 25">
            <a:extLst>
              <a:ext uri="{FF2B5EF4-FFF2-40B4-BE49-F238E27FC236}">
                <a16:creationId xmlns:a16="http://schemas.microsoft.com/office/drawing/2014/main" id="{D6ABFBFE-C1A9-A5FB-439E-7D1B2F5989F0}"/>
              </a:ext>
            </a:extLst>
          </p:cNvPr>
          <p:cNvGrpSpPr/>
          <p:nvPr/>
        </p:nvGrpSpPr>
        <p:grpSpPr>
          <a:xfrm>
            <a:off x="426410" y="773927"/>
            <a:ext cx="3450931" cy="2123755"/>
            <a:chOff x="426410" y="773927"/>
            <a:chExt cx="3450931" cy="2123755"/>
          </a:xfrm>
        </p:grpSpPr>
        <p:pic>
          <p:nvPicPr>
            <p:cNvPr id="7" name="Picture 6">
              <a:extLst>
                <a:ext uri="{FF2B5EF4-FFF2-40B4-BE49-F238E27FC236}">
                  <a16:creationId xmlns:a16="http://schemas.microsoft.com/office/drawing/2014/main" id="{54C808DF-DA1C-20B1-C7E7-00D5DDA841C6}"/>
                </a:ext>
              </a:extLst>
            </p:cNvPr>
            <p:cNvPicPr>
              <a:picLocks noChangeAspect="1"/>
            </p:cNvPicPr>
            <p:nvPr/>
          </p:nvPicPr>
          <p:blipFill>
            <a:blip r:embed="rId5"/>
            <a:stretch>
              <a:fillRect/>
            </a:stretch>
          </p:blipFill>
          <p:spPr>
            <a:xfrm>
              <a:off x="505162" y="1221282"/>
              <a:ext cx="3372179" cy="1676400"/>
            </a:xfrm>
            <a:prstGeom prst="rect">
              <a:avLst/>
            </a:prstGeom>
          </p:spPr>
        </p:pic>
        <p:sp>
          <p:nvSpPr>
            <p:cNvPr id="24" name="TextBox 23">
              <a:extLst>
                <a:ext uri="{FF2B5EF4-FFF2-40B4-BE49-F238E27FC236}">
                  <a16:creationId xmlns:a16="http://schemas.microsoft.com/office/drawing/2014/main" id="{A4100754-4850-5ED5-29A3-7FC73A9A7FB0}"/>
                </a:ext>
              </a:extLst>
            </p:cNvPr>
            <p:cNvSpPr txBox="1"/>
            <p:nvPr/>
          </p:nvSpPr>
          <p:spPr>
            <a:xfrm>
              <a:off x="426410" y="773927"/>
              <a:ext cx="16608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Power lines</a:t>
              </a:r>
              <a:endParaRPr lang="en-IN" dirty="0">
                <a:latin typeface="Calibri" panose="020F0502020204030204" pitchFamily="34" charset="0"/>
                <a:cs typeface="Calibri" panose="020F0502020204030204" pitchFamily="34" charset="0"/>
              </a:endParaRPr>
            </a:p>
          </p:txBody>
        </p:sp>
      </p:grpSp>
      <p:grpSp>
        <p:nvGrpSpPr>
          <p:cNvPr id="29" name="Group 28">
            <a:extLst>
              <a:ext uri="{FF2B5EF4-FFF2-40B4-BE49-F238E27FC236}">
                <a16:creationId xmlns:a16="http://schemas.microsoft.com/office/drawing/2014/main" id="{D6FFC3D6-46A0-6E3E-5F13-375B4C453208}"/>
              </a:ext>
            </a:extLst>
          </p:cNvPr>
          <p:cNvGrpSpPr/>
          <p:nvPr/>
        </p:nvGrpSpPr>
        <p:grpSpPr>
          <a:xfrm>
            <a:off x="5181600" y="3657601"/>
            <a:ext cx="3391777" cy="2880000"/>
            <a:chOff x="5181600" y="3657601"/>
            <a:chExt cx="3391777" cy="2880000"/>
          </a:xfrm>
        </p:grpSpPr>
        <p:pic>
          <p:nvPicPr>
            <p:cNvPr id="15" name="Picture 14">
              <a:extLst>
                <a:ext uri="{FF2B5EF4-FFF2-40B4-BE49-F238E27FC236}">
                  <a16:creationId xmlns:a16="http://schemas.microsoft.com/office/drawing/2014/main" id="{443B6D36-3B2F-921B-8B80-927C3C75B460}"/>
                </a:ext>
              </a:extLst>
            </p:cNvPr>
            <p:cNvPicPr>
              <a:picLocks noChangeAspect="1"/>
            </p:cNvPicPr>
            <p:nvPr/>
          </p:nvPicPr>
          <p:blipFill>
            <a:blip r:embed="rId6"/>
            <a:stretch>
              <a:fillRect/>
            </a:stretch>
          </p:blipFill>
          <p:spPr>
            <a:xfrm rot="16200000">
              <a:off x="5437489" y="3401712"/>
              <a:ext cx="2880000" cy="3391777"/>
            </a:xfrm>
            <a:prstGeom prst="rect">
              <a:avLst/>
            </a:prstGeom>
          </p:spPr>
        </p:pic>
        <p:sp>
          <p:nvSpPr>
            <p:cNvPr id="25" name="TextBox 24">
              <a:extLst>
                <a:ext uri="{FF2B5EF4-FFF2-40B4-BE49-F238E27FC236}">
                  <a16:creationId xmlns:a16="http://schemas.microsoft.com/office/drawing/2014/main" id="{657F04EC-0D86-03A9-6E97-A59210FED809}"/>
                </a:ext>
              </a:extLst>
            </p:cNvPr>
            <p:cNvSpPr txBox="1"/>
            <p:nvPr/>
          </p:nvSpPr>
          <p:spPr>
            <a:xfrm>
              <a:off x="6934200" y="3981542"/>
              <a:ext cx="1502845"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I-phone Wi-Fi antenna cable</a:t>
              </a:r>
              <a:endParaRPr lang="en-IN"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6736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1B4CE-FD6C-1213-13D7-151D6BEB1C4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4038" name="Object 10">
                <a:extLst>
                  <a:ext uri="{FF2B5EF4-FFF2-40B4-BE49-F238E27FC236}">
                    <a16:creationId xmlns:a16="http://schemas.microsoft.com/office/drawing/2014/main" id="{2FCD2AAC-E2C4-5941-806E-A319EB3A3EBC}"/>
                  </a:ext>
                </a:extLst>
              </p:cNvPr>
              <p:cNvSpPr txBox="1"/>
              <p:nvPr/>
            </p:nvSpPr>
            <p:spPr bwMode="auto">
              <a:xfrm>
                <a:off x="5550816" y="2218524"/>
                <a:ext cx="3048000" cy="808037"/>
              </a:xfrm>
              <a:prstGeom prst="rect">
                <a:avLst/>
              </a:prstGeom>
              <a:ln/>
            </p:spPr>
            <p:style>
              <a:lnRef idx="2">
                <a:schemeClr val="dk1"/>
              </a:lnRef>
              <a:fillRef idx="1">
                <a:schemeClr val="lt1"/>
              </a:fillRef>
              <a:effectRef idx="0">
                <a:schemeClr val="dk1"/>
              </a:effectRef>
              <a:fontRef idx="minor">
                <a:schemeClr val="dk1"/>
              </a:fontRef>
            </p:style>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en-IN" sz="2400" i="1" smtClean="0">
                          <a:solidFill>
                            <a:srgbClr val="00B050"/>
                          </a:solidFill>
                          <a:latin typeface="Cambria Math" panose="02040503050406030204" pitchFamily="18" charset="0"/>
                        </a:rPr>
                        <m:t>Γ</m:t>
                      </m:r>
                      <m:r>
                        <a:rPr lang="en-IN" sz="2400" i="1" smtClean="0">
                          <a:solidFill>
                            <a:srgbClr val="00B050"/>
                          </a:solidFill>
                          <a:latin typeface="Cambria Math" panose="02040503050406030204" pitchFamily="18" charset="0"/>
                        </a:rPr>
                        <m:t>=</m:t>
                      </m:r>
                      <m:f>
                        <m:fPr>
                          <m:ctrlPr>
                            <a:rPr lang="en-IN" sz="2400" i="1">
                              <a:solidFill>
                                <a:srgbClr val="00B050"/>
                              </a:solidFill>
                              <a:latin typeface="Cambria Math" panose="02040503050406030204" pitchFamily="18" charset="0"/>
                            </a:rPr>
                          </m:ctrlPr>
                        </m:fPr>
                        <m:num>
                          <m:d>
                            <m:dPr>
                              <m:ctrlPr>
                                <a:rPr lang="en-IN" sz="2400" i="1">
                                  <a:solidFill>
                                    <a:srgbClr val="00B050"/>
                                  </a:solidFill>
                                  <a:latin typeface="Cambria Math" panose="02040503050406030204" pitchFamily="18" charset="0"/>
                                </a:rPr>
                              </m:ctrlPr>
                            </m:dPr>
                            <m:e>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𝐿</m:t>
                                  </m:r>
                                </m:sub>
                              </m:sSub>
                              <m:r>
                                <a:rPr lang="en-IN" sz="2400" i="1">
                                  <a:solidFill>
                                    <a:srgbClr val="00B050"/>
                                  </a:solidFill>
                                  <a:latin typeface="Cambria Math" panose="02040503050406030204" pitchFamily="18" charset="0"/>
                                </a:rPr>
                                <m:t>−</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0</m:t>
                                  </m:r>
                                </m:sub>
                              </m:sSub>
                            </m:e>
                          </m:d>
                        </m:num>
                        <m:den>
                          <m:d>
                            <m:dPr>
                              <m:ctrlPr>
                                <a:rPr lang="en-IN" sz="2400" i="1">
                                  <a:solidFill>
                                    <a:srgbClr val="00B050"/>
                                  </a:solidFill>
                                  <a:latin typeface="Cambria Math" panose="02040503050406030204" pitchFamily="18" charset="0"/>
                                </a:rPr>
                              </m:ctrlPr>
                            </m:dPr>
                            <m:e>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𝐿</m:t>
                                  </m:r>
                                </m:sub>
                              </m:sSub>
                              <m:r>
                                <a:rPr lang="en-IN" sz="2400" i="1">
                                  <a:solidFill>
                                    <a:srgbClr val="00B050"/>
                                  </a:solidFill>
                                  <a:latin typeface="Cambria Math" panose="02040503050406030204" pitchFamily="18" charset="0"/>
                                </a:rPr>
                                <m:t>+</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𝑍</m:t>
                                  </m:r>
                                </m:e>
                                <m:sub>
                                  <m:r>
                                    <a:rPr lang="en-IN" sz="2400" i="1">
                                      <a:solidFill>
                                        <a:srgbClr val="00B050"/>
                                      </a:solidFill>
                                      <a:latin typeface="Cambria Math" panose="02040503050406030204" pitchFamily="18" charset="0"/>
                                    </a:rPr>
                                    <m:t>0</m:t>
                                  </m:r>
                                </m:sub>
                              </m:sSub>
                            </m:e>
                          </m:d>
                        </m:den>
                      </m:f>
                      <m:r>
                        <a:rPr lang="en-IN" sz="2400" i="1">
                          <a:solidFill>
                            <a:srgbClr val="00B050"/>
                          </a:solidFill>
                          <a:latin typeface="Cambria Math" panose="02040503050406030204" pitchFamily="18" charset="0"/>
                        </a:rPr>
                        <m:t>=</m:t>
                      </m:r>
                      <m:d>
                        <m:dPr>
                          <m:begChr m:val="|"/>
                          <m:endChr m:val="|"/>
                          <m:ctrlPr>
                            <a:rPr lang="en-IN" sz="2400" i="1">
                              <a:solidFill>
                                <a:srgbClr val="00B050"/>
                              </a:solidFill>
                              <a:latin typeface="Cambria Math" panose="02040503050406030204" pitchFamily="18" charset="0"/>
                            </a:rPr>
                          </m:ctrlPr>
                        </m:dPr>
                        <m:e>
                          <m:r>
                            <m:rPr>
                              <m:sty m:val="p"/>
                            </m:rPr>
                            <a:rPr lang="en-IN" sz="2400" i="1">
                              <a:solidFill>
                                <a:srgbClr val="00B050"/>
                              </a:solidFill>
                              <a:latin typeface="Cambria Math" panose="02040503050406030204" pitchFamily="18" charset="0"/>
                            </a:rPr>
                            <m:t>Γ</m:t>
                          </m:r>
                        </m:e>
                      </m:d>
                      <m:sSup>
                        <m:sSupPr>
                          <m:ctrlPr>
                            <a:rPr lang="en-IN" sz="2400" i="1">
                              <a:solidFill>
                                <a:srgbClr val="00B050"/>
                              </a:solidFill>
                              <a:latin typeface="Cambria Math" panose="02040503050406030204" pitchFamily="18" charset="0"/>
                            </a:rPr>
                          </m:ctrlPr>
                        </m:sSupPr>
                        <m:e>
                          <m:r>
                            <a:rPr lang="en-IN" sz="2400" i="1">
                              <a:solidFill>
                                <a:srgbClr val="00B050"/>
                              </a:solidFill>
                              <a:latin typeface="Cambria Math" panose="02040503050406030204" pitchFamily="18" charset="0"/>
                            </a:rPr>
                            <m:t>𝑒</m:t>
                          </m:r>
                        </m:e>
                        <m:sup>
                          <m:r>
                            <a:rPr lang="en-IN" sz="2400" i="1">
                              <a:solidFill>
                                <a:srgbClr val="00B050"/>
                              </a:solidFill>
                              <a:latin typeface="Cambria Math" panose="02040503050406030204" pitchFamily="18" charset="0"/>
                            </a:rPr>
                            <m:t>𝑗</m:t>
                          </m:r>
                          <m:sSub>
                            <m:sSubPr>
                              <m:ctrlPr>
                                <a:rPr lang="en-IN" sz="2400" i="1">
                                  <a:solidFill>
                                    <a:srgbClr val="00B050"/>
                                  </a:solidFill>
                                  <a:latin typeface="Cambria Math" panose="02040503050406030204" pitchFamily="18" charset="0"/>
                                </a:rPr>
                              </m:ctrlPr>
                            </m:sSubPr>
                            <m:e>
                              <m:r>
                                <a:rPr lang="en-IN" sz="2400" i="1">
                                  <a:solidFill>
                                    <a:srgbClr val="00B050"/>
                                  </a:solidFill>
                                  <a:latin typeface="Cambria Math" panose="02040503050406030204" pitchFamily="18" charset="0"/>
                                </a:rPr>
                                <m:t>𝜃</m:t>
                              </m:r>
                            </m:e>
                            <m:sub>
                              <m:r>
                                <m:rPr>
                                  <m:sty m:val="p"/>
                                </m:rPr>
                                <a:rPr lang="en-IN" sz="2400" i="1">
                                  <a:solidFill>
                                    <a:srgbClr val="00B050"/>
                                  </a:solidFill>
                                  <a:latin typeface="Cambria Math" panose="02040503050406030204" pitchFamily="18" charset="0"/>
                                </a:rPr>
                                <m:t>Γ</m:t>
                              </m:r>
                            </m:sub>
                          </m:sSub>
                        </m:sup>
                      </m:sSup>
                    </m:oMath>
                  </m:oMathPara>
                </a14:m>
                <a:endParaRPr lang="en-IN" dirty="0">
                  <a:solidFill>
                    <a:srgbClr val="00B050"/>
                  </a:solidFill>
                </a:endParaRPr>
              </a:p>
            </p:txBody>
          </p:sp>
        </mc:Choice>
        <mc:Fallback>
          <p:sp>
            <p:nvSpPr>
              <p:cNvPr id="44038" name="Object 10">
                <a:extLst>
                  <a:ext uri="{FF2B5EF4-FFF2-40B4-BE49-F238E27FC236}">
                    <a16:creationId xmlns:a16="http://schemas.microsoft.com/office/drawing/2014/main" id="{2FCD2AAC-E2C4-5941-806E-A319EB3A3EBC}"/>
                  </a:ext>
                </a:extLst>
              </p:cNvPr>
              <p:cNvSpPr txBox="1">
                <a:spLocks noRot="1" noChangeAspect="1" noMove="1" noResize="1" noEditPoints="1" noAdjustHandles="1" noChangeArrowheads="1" noChangeShapeType="1" noTextEdit="1"/>
              </p:cNvSpPr>
              <p:nvPr/>
            </p:nvSpPr>
            <p:spPr bwMode="auto">
              <a:xfrm>
                <a:off x="5550816" y="2218524"/>
                <a:ext cx="3048000" cy="808037"/>
              </a:xfrm>
              <a:prstGeom prst="rect">
                <a:avLst/>
              </a:prstGeom>
              <a:blipFill>
                <a:blip r:embed="rId2"/>
                <a:stretch>
                  <a:fillRect/>
                </a:stretch>
              </a:blipFill>
              <a:ln/>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446AFD3E-2704-D389-8468-40BAB7C4C07E}"/>
              </a:ext>
            </a:extLst>
          </p:cNvPr>
          <p:cNvCxnSpPr/>
          <p:nvPr/>
        </p:nvCxnSpPr>
        <p:spPr>
          <a:xfrm>
            <a:off x="3886200" y="2550819"/>
            <a:ext cx="1371600" cy="685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 name="Text Box 4">
            <a:extLst>
              <a:ext uri="{FF2B5EF4-FFF2-40B4-BE49-F238E27FC236}">
                <a16:creationId xmlns:a16="http://schemas.microsoft.com/office/drawing/2014/main" id="{15D07D26-10A8-7B19-6750-2CCCEDCE4886}"/>
              </a:ext>
            </a:extLst>
          </p:cNvPr>
          <p:cNvSpPr txBox="1">
            <a:spLocks noChangeArrowheads="1"/>
          </p:cNvSpPr>
          <p:nvPr/>
        </p:nvSpPr>
        <p:spPr bwMode="auto">
          <a:xfrm>
            <a:off x="228600" y="228600"/>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b="1" dirty="0">
                <a:solidFill>
                  <a:srgbClr val="00B050"/>
                </a:solidFill>
              </a:rPr>
              <a:t>For lossless TL</a:t>
            </a:r>
          </a:p>
        </p:txBody>
      </p:sp>
      <mc:AlternateContent xmlns:mc="http://schemas.openxmlformats.org/markup-compatibility/2006">
        <mc:Choice xmlns:a14="http://schemas.microsoft.com/office/drawing/2010/main" Requires="a14">
          <p:sp>
            <p:nvSpPr>
              <p:cNvPr id="3" name="Object 7">
                <a:extLst>
                  <a:ext uri="{FF2B5EF4-FFF2-40B4-BE49-F238E27FC236}">
                    <a16:creationId xmlns:a16="http://schemas.microsoft.com/office/drawing/2014/main" id="{7BF9EF60-5CCC-698A-025B-E834F28C42CC}"/>
                  </a:ext>
                </a:extLst>
              </p:cNvPr>
              <p:cNvSpPr txBox="1"/>
              <p:nvPr/>
            </p:nvSpPr>
            <p:spPr bwMode="auto">
              <a:xfrm>
                <a:off x="576263" y="809625"/>
                <a:ext cx="6281737" cy="15033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IN" sz="2400" i="1" smtClean="0">
                          <a:solidFill>
                            <a:schemeClr val="tx1"/>
                          </a:solidFill>
                          <a:latin typeface="Cambria Math" panose="02040503050406030204" pitchFamily="18" charset="0"/>
                        </a:rPr>
                        <m:t>𝑉</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𝐿</m:t>
                              </m:r>
                            </m:sub>
                          </m:sSub>
                        </m:num>
                        <m:den>
                          <m:r>
                            <a:rPr lang="en-IN" sz="2400" i="1">
                              <a:solidFill>
                                <a:schemeClr val="tx1"/>
                              </a:solidFill>
                              <a:latin typeface="Cambria Math" panose="02040503050406030204" pitchFamily="18" charset="0"/>
                            </a:rPr>
                            <m:t>2</m:t>
                          </m:r>
                        </m:den>
                      </m:f>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𝑗</m:t>
                          </m:r>
                          <m:r>
                            <a:rPr lang="en-IN" sz="2400" i="1">
                              <a:solidFill>
                                <a:schemeClr val="tx1"/>
                              </a:solidFill>
                              <a:latin typeface="Cambria Math" panose="02040503050406030204" pitchFamily="18" charset="0"/>
                            </a:rPr>
                            <m:t>𝛽</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m:t>
                          </m:r>
                          <m:d>
                            <m:dPr>
                              <m:begChr m:val="|"/>
                              <m:endChr m:val="|"/>
                              <m:ctrlPr>
                                <a:rPr lang="en-IN" sz="2400" i="1">
                                  <a:solidFill>
                                    <a:schemeClr val="tx1"/>
                                  </a:solidFill>
                                  <a:latin typeface="Cambria Math" panose="02040503050406030204" pitchFamily="18" charset="0"/>
                                </a:rPr>
                              </m:ctrlPr>
                            </m:dPr>
                            <m:e>
                              <m:r>
                                <m:rPr>
                                  <m:sty m:val="p"/>
                                </m:rPr>
                                <a:rPr lang="en-IN" sz="2400" i="1">
                                  <a:solidFill>
                                    <a:schemeClr val="tx1"/>
                                  </a:solidFill>
                                  <a:latin typeface="Cambria Math" panose="02040503050406030204" pitchFamily="18" charset="0"/>
                                </a:rPr>
                                <m:t>Γ</m:t>
                              </m:r>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𝑗</m:t>
                              </m:r>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𝜃</m:t>
                                      </m:r>
                                    </m:e>
                                    <m:sub>
                                      <m:r>
                                        <m:rPr>
                                          <m:sty m:val="p"/>
                                        </m:rPr>
                                        <a:rPr lang="en-IN" sz="2400" i="1">
                                          <a:solidFill>
                                            <a:schemeClr val="tx1"/>
                                          </a:solidFill>
                                          <a:latin typeface="Cambria Math" panose="02040503050406030204" pitchFamily="18" charset="0"/>
                                        </a:rPr>
                                        <m:t>Γ</m:t>
                                      </m:r>
                                    </m:sub>
                                  </m:sSub>
                                  <m:r>
                                    <a:rPr lang="en-IN" sz="2400" i="1">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𝛽</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sup>
                          </m:sSup>
                        </m:e>
                      </m:d>
                    </m:oMath>
                    <m:oMath xmlns:m="http://schemas.openxmlformats.org/officeDocument/2006/math">
                      <m:r>
                        <a:rPr lang="en-IN" sz="2400" i="1">
                          <a:solidFill>
                            <a:schemeClr val="tx1"/>
                          </a:solidFill>
                          <a:latin typeface="Cambria Math" panose="02040503050406030204" pitchFamily="18" charset="0"/>
                        </a:rPr>
                        <m:t>𝐼</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𝐿</m:t>
                              </m:r>
                            </m:sub>
                          </m:sSub>
                        </m:num>
                        <m:den>
                          <m:r>
                            <a:rPr lang="en-IN" sz="2400" i="1">
                              <a:solidFill>
                                <a:schemeClr val="tx1"/>
                              </a:solidFill>
                              <a:latin typeface="Cambria Math" panose="02040503050406030204" pitchFamily="18" charset="0"/>
                            </a:rPr>
                            <m:t>2</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den>
                      </m:f>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𝐿</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𝑍</m:t>
                              </m:r>
                            </m:e>
                            <m:sub>
                              <m:r>
                                <a:rPr lang="en-IN" sz="2400" i="1">
                                  <a:solidFill>
                                    <a:schemeClr val="tx1"/>
                                  </a:solidFill>
                                  <a:latin typeface="Cambria Math" panose="02040503050406030204" pitchFamily="18" charset="0"/>
                                </a:rPr>
                                <m:t>0</m:t>
                              </m:r>
                            </m:sub>
                          </m:sSub>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𝑗</m:t>
                          </m:r>
                          <m:r>
                            <a:rPr lang="en-IN" sz="2400" i="1">
                              <a:solidFill>
                                <a:schemeClr val="tx1"/>
                              </a:solidFill>
                              <a:latin typeface="Cambria Math" panose="02040503050406030204" pitchFamily="18" charset="0"/>
                            </a:rPr>
                            <m:t>𝛽</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sup>
                      </m:sSup>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1−</m:t>
                          </m:r>
                          <m:d>
                            <m:dPr>
                              <m:begChr m:val="|"/>
                              <m:endChr m:val="|"/>
                              <m:ctrlPr>
                                <a:rPr lang="en-IN" sz="2400" i="1">
                                  <a:solidFill>
                                    <a:schemeClr val="tx1"/>
                                  </a:solidFill>
                                  <a:latin typeface="Cambria Math" panose="02040503050406030204" pitchFamily="18" charset="0"/>
                                </a:rPr>
                              </m:ctrlPr>
                            </m:dPr>
                            <m:e>
                              <m:r>
                                <m:rPr>
                                  <m:sty m:val="p"/>
                                </m:rPr>
                                <a:rPr lang="en-IN" sz="2400" i="1">
                                  <a:solidFill>
                                    <a:schemeClr val="tx1"/>
                                  </a:solidFill>
                                  <a:latin typeface="Cambria Math" panose="02040503050406030204" pitchFamily="18" charset="0"/>
                                </a:rPr>
                                <m:t>Γ</m:t>
                              </m:r>
                            </m:e>
                          </m:d>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𝑒</m:t>
                              </m:r>
                            </m:e>
                            <m:sup>
                              <m:r>
                                <a:rPr lang="en-IN" sz="2400" i="1">
                                  <a:solidFill>
                                    <a:schemeClr val="tx1"/>
                                  </a:solidFill>
                                  <a:latin typeface="Cambria Math" panose="02040503050406030204" pitchFamily="18" charset="0"/>
                                </a:rPr>
                                <m:t>𝑗</m:t>
                              </m:r>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𝜃</m:t>
                                      </m:r>
                                    </m:e>
                                    <m:sub>
                                      <m:r>
                                        <m:rPr>
                                          <m:sty m:val="p"/>
                                        </m:rPr>
                                        <a:rPr lang="en-IN" sz="2400" i="1">
                                          <a:solidFill>
                                            <a:schemeClr val="tx1"/>
                                          </a:solidFill>
                                          <a:latin typeface="Cambria Math" panose="02040503050406030204" pitchFamily="18" charset="0"/>
                                        </a:rPr>
                                        <m:t>Γ</m:t>
                                      </m:r>
                                    </m:sub>
                                  </m:sSub>
                                  <m:r>
                                    <a:rPr lang="en-IN" sz="2400" i="1">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𝛽</m:t>
                                  </m:r>
                                  <m:r>
                                    <a:rPr lang="en-IN" sz="2400" i="1">
                                      <a:solidFill>
                                        <a:schemeClr val="tx1"/>
                                      </a:solidFill>
                                      <a:latin typeface="Cambria Math" panose="02040503050406030204" pitchFamily="18" charset="0"/>
                                    </a:rPr>
                                    <m:t>𝑧</m:t>
                                  </m:r>
                                  <m:r>
                                    <a:rPr lang="en-IN" sz="2400" i="1">
                                      <a:solidFill>
                                        <a:schemeClr val="tx1"/>
                                      </a:solidFill>
                                      <a:latin typeface="Cambria Math" panose="02040503050406030204" pitchFamily="18" charset="0"/>
                                    </a:rPr>
                                    <m:t>′</m:t>
                                  </m:r>
                                </m:e>
                              </m:d>
                            </m:sup>
                          </m:sSup>
                        </m:e>
                      </m:d>
                    </m:oMath>
                  </m:oMathPara>
                </a14:m>
                <a:endParaRPr lang="en-IN" sz="2400" dirty="0">
                  <a:solidFill>
                    <a:schemeClr val="tx1"/>
                  </a:solidFill>
                </a:endParaRPr>
              </a:p>
            </p:txBody>
          </p:sp>
        </mc:Choice>
        <mc:Fallback>
          <p:sp>
            <p:nvSpPr>
              <p:cNvPr id="3" name="Object 7">
                <a:extLst>
                  <a:ext uri="{FF2B5EF4-FFF2-40B4-BE49-F238E27FC236}">
                    <a16:creationId xmlns:a16="http://schemas.microsoft.com/office/drawing/2014/main" id="{7BF9EF60-5CCC-698A-025B-E834F28C42CC}"/>
                  </a:ext>
                </a:extLst>
              </p:cNvPr>
              <p:cNvSpPr txBox="1">
                <a:spLocks noRot="1" noChangeAspect="1" noMove="1" noResize="1" noEditPoints="1" noAdjustHandles="1" noChangeArrowheads="1" noChangeShapeType="1" noTextEdit="1"/>
              </p:cNvSpPr>
              <p:nvPr/>
            </p:nvSpPr>
            <p:spPr bwMode="auto">
              <a:xfrm>
                <a:off x="576263" y="809625"/>
                <a:ext cx="6281737" cy="1503363"/>
              </a:xfrm>
              <a:prstGeom prst="rect">
                <a:avLst/>
              </a:prstGeom>
              <a:blipFill>
                <a:blip r:embed="rId3"/>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Object 6">
                <a:extLst>
                  <a:ext uri="{FF2B5EF4-FFF2-40B4-BE49-F238E27FC236}">
                    <a16:creationId xmlns:a16="http://schemas.microsoft.com/office/drawing/2014/main" id="{D79BD69C-D02A-A968-E186-06E4E608939C}"/>
                  </a:ext>
                </a:extLst>
              </p:cNvPr>
              <p:cNvSpPr txBox="1"/>
              <p:nvPr/>
            </p:nvSpPr>
            <p:spPr bwMode="auto">
              <a:xfrm>
                <a:off x="404567" y="3278109"/>
                <a:ext cx="1306513" cy="5873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𝐿</m:t>
                          </m:r>
                        </m:sub>
                      </m:sSub>
                      <m:r>
                        <a:rPr lang="en-US" sz="2000" b="0" i="1" smtClean="0">
                          <a:solidFill>
                            <a:srgbClr val="00B050"/>
                          </a:solidFill>
                          <a:latin typeface="Cambria Math" panose="02040503050406030204" pitchFamily="18" charset="0"/>
                        </a:rPr>
                        <m:t>&gt;</m:t>
                      </m:r>
                      <m:sSub>
                        <m:sSubPr>
                          <m:ctrlPr>
                            <a:rPr lang="en-IN" sz="2000" i="1">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0</m:t>
                          </m:r>
                        </m:sub>
                      </m:sSub>
                    </m:oMath>
                  </m:oMathPara>
                </a14:m>
                <a:endParaRPr lang="en-IN" sz="2000" dirty="0">
                  <a:solidFill>
                    <a:srgbClr val="00B050"/>
                  </a:solidFill>
                </a:endParaRPr>
              </a:p>
            </p:txBody>
          </p:sp>
        </mc:Choice>
        <mc:Fallback>
          <p:sp>
            <p:nvSpPr>
              <p:cNvPr id="8" name="Object 6">
                <a:extLst>
                  <a:ext uri="{FF2B5EF4-FFF2-40B4-BE49-F238E27FC236}">
                    <a16:creationId xmlns:a16="http://schemas.microsoft.com/office/drawing/2014/main" id="{D79BD69C-D02A-A968-E186-06E4E608939C}"/>
                  </a:ext>
                </a:extLst>
              </p:cNvPr>
              <p:cNvSpPr txBox="1">
                <a:spLocks noRot="1" noChangeAspect="1" noMove="1" noResize="1" noEditPoints="1" noAdjustHandles="1" noChangeArrowheads="1" noChangeShapeType="1" noTextEdit="1"/>
              </p:cNvSpPr>
              <p:nvPr/>
            </p:nvSpPr>
            <p:spPr bwMode="auto">
              <a:xfrm>
                <a:off x="404567" y="3278109"/>
                <a:ext cx="1306513" cy="587375"/>
              </a:xfrm>
              <a:prstGeom prst="rect">
                <a:avLst/>
              </a:prstGeom>
              <a:blipFill>
                <a:blip r:embed="rId4"/>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8DED997-B8E1-F68E-BD3D-B07BC340E3AB}"/>
                  </a:ext>
                </a:extLst>
              </p:cNvPr>
              <p:cNvSpPr txBox="1"/>
              <p:nvPr/>
            </p:nvSpPr>
            <p:spPr>
              <a:xfrm>
                <a:off x="390084" y="3721887"/>
                <a:ext cx="8610600" cy="923330"/>
              </a:xfrm>
              <a:prstGeom prst="rect">
                <a:avLst/>
              </a:prstGeom>
              <a:noFill/>
            </p:spPr>
            <p:txBody>
              <a:bodyPr wrap="square" rtlCol="0">
                <a:spAutoFit/>
              </a:bodyPr>
              <a:lstStyle/>
              <a:p>
                <a:r>
                  <a:rPr lang="en-US" dirty="0"/>
                  <a:t>The reflection coefficient  is positive and </a:t>
                </a:r>
                <a14:m>
                  <m:oMath xmlns:m="http://schemas.openxmlformats.org/officeDocument/2006/math">
                    <m:sSub>
                      <m:sSubPr>
                        <m:ctrlPr>
                          <a:rPr lang="en-IN" sz="1800" i="1" smtClean="0">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𝜃</m:t>
                        </m:r>
                      </m:e>
                      <m:sub>
                        <m:r>
                          <m:rPr>
                            <m:sty m:val="p"/>
                          </m:rPr>
                          <a:rPr lang="en-IN" sz="1800" i="1">
                            <a:solidFill>
                              <a:schemeClr val="tx1"/>
                            </a:solidFill>
                            <a:latin typeface="Cambria Math" panose="02040503050406030204" pitchFamily="18" charset="0"/>
                          </a:rPr>
                          <m:t>Γ</m:t>
                        </m:r>
                      </m:sub>
                    </m:sSub>
                  </m:oMath>
                </a14:m>
                <a:r>
                  <a:rPr lang="en-US" dirty="0">
                    <a:solidFill>
                      <a:schemeClr val="tx1"/>
                    </a:solidFill>
                  </a:rPr>
                  <a:t> = </a:t>
                </a:r>
                <a:r>
                  <a:rPr lang="en-US" dirty="0"/>
                  <a:t>0. At the load side, a voltage maxima and a current minima will be created. Other maxima for voltage is created at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𝛽</m:t>
                    </m:r>
                    <m:r>
                      <a:rPr lang="en-US" b="0" i="1" smtClean="0">
                        <a:latin typeface="Cambria Math" panose="02040503050406030204" pitchFamily="18" charset="0"/>
                      </a:rPr>
                      <m:t>𝑧</m:t>
                    </m:r>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𝜋</m:t>
                    </m:r>
                  </m:oMath>
                </a14:m>
                <a:r>
                  <a:rPr lang="en-IN" dirty="0"/>
                  <a:t> from the load. Similar but inverted observation for current.</a:t>
                </a:r>
              </a:p>
            </p:txBody>
          </p:sp>
        </mc:Choice>
        <mc:Fallback>
          <p:sp>
            <p:nvSpPr>
              <p:cNvPr id="9" name="TextBox 8">
                <a:extLst>
                  <a:ext uri="{FF2B5EF4-FFF2-40B4-BE49-F238E27FC236}">
                    <a16:creationId xmlns:a16="http://schemas.microsoft.com/office/drawing/2014/main" id="{38DED997-B8E1-F68E-BD3D-B07BC340E3AB}"/>
                  </a:ext>
                </a:extLst>
              </p:cNvPr>
              <p:cNvSpPr txBox="1">
                <a:spLocks noRot="1" noChangeAspect="1" noMove="1" noResize="1" noEditPoints="1" noAdjustHandles="1" noChangeArrowheads="1" noChangeShapeType="1" noTextEdit="1"/>
              </p:cNvSpPr>
              <p:nvPr/>
            </p:nvSpPr>
            <p:spPr>
              <a:xfrm>
                <a:off x="390084" y="3721887"/>
                <a:ext cx="8610600" cy="923330"/>
              </a:xfrm>
              <a:prstGeom prst="rect">
                <a:avLst/>
              </a:prstGeom>
              <a:blipFill>
                <a:blip r:embed="rId5"/>
                <a:stretch>
                  <a:fillRect l="-637" t="-3311" r="-992" b="-1059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Object 6">
                <a:extLst>
                  <a:ext uri="{FF2B5EF4-FFF2-40B4-BE49-F238E27FC236}">
                    <a16:creationId xmlns:a16="http://schemas.microsoft.com/office/drawing/2014/main" id="{48F1C051-04C3-DF30-3219-81DDFE6F7D61}"/>
                  </a:ext>
                </a:extLst>
              </p:cNvPr>
              <p:cNvSpPr txBox="1"/>
              <p:nvPr/>
            </p:nvSpPr>
            <p:spPr bwMode="auto">
              <a:xfrm>
                <a:off x="404567" y="4755865"/>
                <a:ext cx="1306513" cy="5873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sz="200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𝐿</m:t>
                          </m:r>
                        </m:sub>
                      </m:sSub>
                      <m:r>
                        <a:rPr lang="en-US" sz="2000" b="0" i="1" smtClean="0">
                          <a:solidFill>
                            <a:srgbClr val="00B050"/>
                          </a:solidFill>
                          <a:latin typeface="Cambria Math" panose="02040503050406030204" pitchFamily="18" charset="0"/>
                        </a:rPr>
                        <m:t>&lt;</m:t>
                      </m:r>
                      <m:sSub>
                        <m:sSubPr>
                          <m:ctrlPr>
                            <a:rPr lang="en-IN" sz="2000" i="1">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𝑅</m:t>
                          </m:r>
                        </m:e>
                        <m:sub>
                          <m:r>
                            <a:rPr lang="en-IN" sz="2000" i="1">
                              <a:solidFill>
                                <a:srgbClr val="00B050"/>
                              </a:solidFill>
                              <a:latin typeface="Cambria Math" panose="02040503050406030204" pitchFamily="18" charset="0"/>
                            </a:rPr>
                            <m:t>0</m:t>
                          </m:r>
                        </m:sub>
                      </m:sSub>
                    </m:oMath>
                  </m:oMathPara>
                </a14:m>
                <a:endParaRPr lang="en-IN" sz="2000" dirty="0">
                  <a:solidFill>
                    <a:srgbClr val="00B050"/>
                  </a:solidFill>
                </a:endParaRPr>
              </a:p>
            </p:txBody>
          </p:sp>
        </mc:Choice>
        <mc:Fallback>
          <p:sp>
            <p:nvSpPr>
              <p:cNvPr id="11" name="Object 6">
                <a:extLst>
                  <a:ext uri="{FF2B5EF4-FFF2-40B4-BE49-F238E27FC236}">
                    <a16:creationId xmlns:a16="http://schemas.microsoft.com/office/drawing/2014/main" id="{48F1C051-04C3-DF30-3219-81DDFE6F7D61}"/>
                  </a:ext>
                </a:extLst>
              </p:cNvPr>
              <p:cNvSpPr txBox="1">
                <a:spLocks noRot="1" noChangeAspect="1" noMove="1" noResize="1" noEditPoints="1" noAdjustHandles="1" noChangeArrowheads="1" noChangeShapeType="1" noTextEdit="1"/>
              </p:cNvSpPr>
              <p:nvPr/>
            </p:nvSpPr>
            <p:spPr bwMode="auto">
              <a:xfrm>
                <a:off x="404567" y="4755865"/>
                <a:ext cx="1306513" cy="587375"/>
              </a:xfrm>
              <a:prstGeom prst="rect">
                <a:avLst/>
              </a:prstGeom>
              <a:blipFill>
                <a:blip r:embed="rId6"/>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2CA227C-BDA2-50C2-78AD-E5A9A6A9DE6E}"/>
                  </a:ext>
                </a:extLst>
              </p:cNvPr>
              <p:cNvSpPr txBox="1"/>
              <p:nvPr/>
            </p:nvSpPr>
            <p:spPr>
              <a:xfrm>
                <a:off x="390084" y="5199643"/>
                <a:ext cx="8610600" cy="923330"/>
              </a:xfrm>
              <a:prstGeom prst="rect">
                <a:avLst/>
              </a:prstGeom>
              <a:noFill/>
            </p:spPr>
            <p:txBody>
              <a:bodyPr wrap="square" rtlCol="0">
                <a:spAutoFit/>
              </a:bodyPr>
              <a:lstStyle/>
              <a:p>
                <a:r>
                  <a:rPr lang="en-US" dirty="0"/>
                  <a:t>The reflection coefficient  is negative and </a:t>
                </a:r>
                <a14:m>
                  <m:oMath xmlns:m="http://schemas.openxmlformats.org/officeDocument/2006/math">
                    <m:sSub>
                      <m:sSubPr>
                        <m:ctrlPr>
                          <a:rPr lang="en-IN" sz="1800" i="1" smtClean="0">
                            <a:solidFill>
                              <a:schemeClr val="tx1"/>
                            </a:solidFill>
                            <a:latin typeface="Cambria Math" panose="02040503050406030204" pitchFamily="18" charset="0"/>
                          </a:rPr>
                        </m:ctrlPr>
                      </m:sSubPr>
                      <m:e>
                        <m:r>
                          <a:rPr lang="en-IN" sz="1800" i="1">
                            <a:solidFill>
                              <a:schemeClr val="tx1"/>
                            </a:solidFill>
                            <a:latin typeface="Cambria Math" panose="02040503050406030204" pitchFamily="18" charset="0"/>
                          </a:rPr>
                          <m:t>𝜃</m:t>
                        </m:r>
                      </m:e>
                      <m:sub>
                        <m:r>
                          <m:rPr>
                            <m:sty m:val="p"/>
                          </m:rPr>
                          <a:rPr lang="en-IN" sz="1800" i="1">
                            <a:solidFill>
                              <a:schemeClr val="tx1"/>
                            </a:solidFill>
                            <a:latin typeface="Cambria Math" panose="02040503050406030204" pitchFamily="18" charset="0"/>
                          </a:rPr>
                          <m:t>Γ</m:t>
                        </m:r>
                      </m:sub>
                    </m:sSub>
                  </m:oMath>
                </a14:m>
                <a:r>
                  <a:rPr lang="en-US" dirty="0">
                    <a:solidFill>
                      <a:schemeClr val="tx1"/>
                    </a:solidFill>
                  </a:rPr>
                  <a:t> =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𝜋</m:t>
                    </m:r>
                  </m:oMath>
                </a14:m>
                <a:r>
                  <a:rPr lang="en-US" dirty="0"/>
                  <a:t>. At the load side, a voltage minima and a current maxima will be created. Other minima for voltage is created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𝜆</m:t>
                    </m:r>
                    <m:r>
                      <a:rPr lang="en-US" b="0" i="1" smtClean="0">
                        <a:latin typeface="Cambria Math" panose="02040503050406030204" pitchFamily="18" charset="0"/>
                      </a:rPr>
                      <m:t>/2</m:t>
                    </m:r>
                  </m:oMath>
                </a14:m>
                <a:r>
                  <a:rPr lang="en-IN" dirty="0"/>
                  <a:t> from the load. Similar but inverted observation for current.</a:t>
                </a:r>
              </a:p>
            </p:txBody>
          </p:sp>
        </mc:Choice>
        <mc:Fallback>
          <p:sp>
            <p:nvSpPr>
              <p:cNvPr id="12" name="TextBox 11">
                <a:extLst>
                  <a:ext uri="{FF2B5EF4-FFF2-40B4-BE49-F238E27FC236}">
                    <a16:creationId xmlns:a16="http://schemas.microsoft.com/office/drawing/2014/main" id="{F2CA227C-BDA2-50C2-78AD-E5A9A6A9DE6E}"/>
                  </a:ext>
                </a:extLst>
              </p:cNvPr>
              <p:cNvSpPr txBox="1">
                <a:spLocks noRot="1" noChangeAspect="1" noMove="1" noResize="1" noEditPoints="1" noAdjustHandles="1" noChangeArrowheads="1" noChangeShapeType="1" noTextEdit="1"/>
              </p:cNvSpPr>
              <p:nvPr/>
            </p:nvSpPr>
            <p:spPr>
              <a:xfrm>
                <a:off x="390084" y="5199643"/>
                <a:ext cx="8610600" cy="923330"/>
              </a:xfrm>
              <a:prstGeom prst="rect">
                <a:avLst/>
              </a:prstGeom>
              <a:blipFill>
                <a:blip r:embed="rId7"/>
                <a:stretch>
                  <a:fillRect l="-637" t="-3311" b="-10596"/>
                </a:stretch>
              </a:blipFill>
            </p:spPr>
            <p:txBody>
              <a:bodyPr/>
              <a:lstStyle/>
              <a:p>
                <a:r>
                  <a:rPr lang="en-IN">
                    <a:noFill/>
                  </a:rPr>
                  <a:t> </a:t>
                </a:r>
              </a:p>
            </p:txBody>
          </p:sp>
        </mc:Fallback>
      </mc:AlternateContent>
    </p:spTree>
    <p:extLst>
      <p:ext uri="{BB962C8B-B14F-4D97-AF65-F5344CB8AC3E}">
        <p14:creationId xmlns:p14="http://schemas.microsoft.com/office/powerpoint/2010/main" val="2914142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7106" name="Object 6">
                <a:extLst>
                  <a:ext uri="{FF2B5EF4-FFF2-40B4-BE49-F238E27FC236}">
                    <a16:creationId xmlns:a16="http://schemas.microsoft.com/office/drawing/2014/main" id="{E70E66D3-B284-E6F7-863C-5BF48ED687BB}"/>
                  </a:ext>
                </a:extLst>
              </p:cNvPr>
              <p:cNvSpPr txBox="1"/>
              <p:nvPr/>
            </p:nvSpPr>
            <p:spPr bwMode="auto">
              <a:xfrm>
                <a:off x="328579" y="2950548"/>
                <a:ext cx="2635250" cy="11080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sz="2400" i="1" smtClean="0">
                          <a:solidFill>
                            <a:schemeClr val="tx1"/>
                          </a:solidFill>
                          <a:latin typeface="Cambria Math" panose="02040503050406030204" pitchFamily="18" charset="0"/>
                        </a:rPr>
                        <m:t>𝑆</m:t>
                      </m:r>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d>
                            <m:dPr>
                              <m:begChr m:val="|"/>
                              <m:endChr m:val="|"/>
                              <m:ctrlPr>
                                <a:rPr lang="en-IN" sz="240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𝑉</m:t>
                                  </m:r>
                                </m:e>
                                <m:sub>
                                  <m:r>
                                    <m:rPr>
                                      <m:sty m:val="p"/>
                                    </m:rPr>
                                    <a:rPr lang="en-IN" sz="2400" i="0">
                                      <a:solidFill>
                                        <a:schemeClr val="tx1"/>
                                      </a:solidFill>
                                      <a:latin typeface="Cambria Math" panose="02040503050406030204" pitchFamily="18" charset="0"/>
                                    </a:rPr>
                                    <m:t>max</m:t>
                                  </m:r>
                                </m:sub>
                              </m:sSub>
                            </m:e>
                          </m:d>
                          <m:r>
                            <a:rPr lang="en-US" sz="2400" b="0" i="1" smtClean="0">
                              <a:solidFill>
                                <a:schemeClr val="tx1"/>
                              </a:solidFill>
                              <a:latin typeface="Cambria Math" panose="02040503050406030204" pitchFamily="18" charset="0"/>
                            </a:rPr>
                            <m:t>  </m:t>
                          </m:r>
                        </m:num>
                        <m:den>
                          <m:d>
                            <m:dPr>
                              <m:begChr m:val="|"/>
                              <m:endChr m:val="|"/>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𝑉</m:t>
                                  </m:r>
                                </m:e>
                                <m:sub>
                                  <m:r>
                                    <m:rPr>
                                      <m:sty m:val="p"/>
                                    </m:rPr>
                                    <a:rPr lang="en-IN" sz="2400" i="0">
                                      <a:solidFill>
                                        <a:schemeClr val="tx1"/>
                                      </a:solidFill>
                                      <a:latin typeface="Cambria Math" panose="02040503050406030204" pitchFamily="18" charset="0"/>
                                    </a:rPr>
                                    <m:t>min</m:t>
                                  </m:r>
                                </m:sub>
                              </m:sSub>
                            </m:e>
                          </m:d>
                        </m:den>
                      </m:f>
                    </m:oMath>
                  </m:oMathPara>
                </a14:m>
                <a:endParaRPr lang="en-IN" dirty="0"/>
              </a:p>
            </p:txBody>
          </p:sp>
        </mc:Choice>
        <mc:Fallback>
          <p:sp>
            <p:nvSpPr>
              <p:cNvPr id="47106" name="Object 6">
                <a:extLst>
                  <a:ext uri="{FF2B5EF4-FFF2-40B4-BE49-F238E27FC236}">
                    <a16:creationId xmlns:a16="http://schemas.microsoft.com/office/drawing/2014/main" id="{E70E66D3-B284-E6F7-863C-5BF48ED687BB}"/>
                  </a:ext>
                </a:extLst>
              </p:cNvPr>
              <p:cNvSpPr txBox="1">
                <a:spLocks noRot="1" noChangeAspect="1" noMove="1" noResize="1" noEditPoints="1" noAdjustHandles="1" noChangeArrowheads="1" noChangeShapeType="1" noTextEdit="1"/>
              </p:cNvSpPr>
              <p:nvPr/>
            </p:nvSpPr>
            <p:spPr bwMode="auto">
              <a:xfrm>
                <a:off x="328579" y="2950548"/>
                <a:ext cx="2635250" cy="1108075"/>
              </a:xfrm>
              <a:prstGeom prst="rect">
                <a:avLst/>
              </a:prstGeom>
              <a:blipFill>
                <a:blip r:embed="rId2"/>
                <a:stretch>
                  <a:fillRect/>
                </a:stretch>
              </a:blipFill>
              <a:ln>
                <a:noFill/>
              </a:ln>
              <a:effectLst/>
            </p:spPr>
            <p:txBody>
              <a:bodyPr/>
              <a:lstStyle/>
              <a:p>
                <a:r>
                  <a:rPr lang="en-IN">
                    <a:noFill/>
                  </a:rPr>
                  <a:t> </a:t>
                </a:r>
              </a:p>
            </p:txBody>
          </p:sp>
        </mc:Fallback>
      </mc:AlternateContent>
      <p:sp>
        <p:nvSpPr>
          <p:cNvPr id="47110" name="Text Box 8">
            <a:extLst>
              <a:ext uri="{FF2B5EF4-FFF2-40B4-BE49-F238E27FC236}">
                <a16:creationId xmlns:a16="http://schemas.microsoft.com/office/drawing/2014/main" id="{951C8572-3D9F-C954-B985-55CA23749E04}"/>
              </a:ext>
            </a:extLst>
          </p:cNvPr>
          <p:cNvSpPr txBox="1">
            <a:spLocks noChangeArrowheads="1"/>
          </p:cNvSpPr>
          <p:nvPr/>
        </p:nvSpPr>
        <p:spPr bwMode="auto">
          <a:xfrm>
            <a:off x="304800" y="2418786"/>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solidFill>
                  <a:srgbClr val="CC3300"/>
                </a:solidFill>
              </a:rPr>
              <a:t>Standing Wave Ratio</a:t>
            </a:r>
          </a:p>
        </p:txBody>
      </p:sp>
      <p:sp>
        <p:nvSpPr>
          <p:cNvPr id="47111" name="Text Box 9">
            <a:extLst>
              <a:ext uri="{FF2B5EF4-FFF2-40B4-BE49-F238E27FC236}">
                <a16:creationId xmlns:a16="http://schemas.microsoft.com/office/drawing/2014/main" id="{52A32F69-A468-B86C-3FDF-409F9FCE6EC3}"/>
              </a:ext>
            </a:extLst>
          </p:cNvPr>
          <p:cNvSpPr txBox="1">
            <a:spLocks noChangeArrowheads="1"/>
          </p:cNvSpPr>
          <p:nvPr/>
        </p:nvSpPr>
        <p:spPr bwMode="auto">
          <a:xfrm>
            <a:off x="3808379" y="3048106"/>
            <a:ext cx="541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altLang="en-US" dirty="0"/>
              <a:t>Ratio of the maximum to minimum voltages along a finite TL</a:t>
            </a:r>
          </a:p>
        </p:txBody>
      </p:sp>
      <mc:AlternateContent xmlns:mc="http://schemas.openxmlformats.org/markup-compatibility/2006">
        <mc:Choice xmlns:a14="http://schemas.microsoft.com/office/drawing/2010/main" Requires="a14">
          <p:sp>
            <p:nvSpPr>
              <p:cNvPr id="47108" name="Object 10">
                <a:extLst>
                  <a:ext uri="{FF2B5EF4-FFF2-40B4-BE49-F238E27FC236}">
                    <a16:creationId xmlns:a16="http://schemas.microsoft.com/office/drawing/2014/main" id="{8C853C15-1CFC-F32B-7BDC-5EBF1CCE1775}"/>
                  </a:ext>
                </a:extLst>
              </p:cNvPr>
              <p:cNvSpPr txBox="1"/>
              <p:nvPr/>
            </p:nvSpPr>
            <p:spPr bwMode="auto">
              <a:xfrm>
                <a:off x="1878012" y="3960412"/>
                <a:ext cx="1808163" cy="110013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en-IN" sz="2400" i="1" smtClean="0">
                              <a:solidFill>
                                <a:schemeClr val="tx1"/>
                              </a:solidFill>
                              <a:latin typeface="Cambria Math" panose="02040503050406030204" pitchFamily="18" charset="0"/>
                            </a:rPr>
                          </m:ctrlPr>
                        </m:dPr>
                        <m:e>
                          <m:r>
                            <m:rPr>
                              <m:sty m:val="p"/>
                            </m:rPr>
                            <a:rPr lang="en-IN" sz="2400" i="1">
                              <a:solidFill>
                                <a:schemeClr val="tx1"/>
                              </a:solidFill>
                              <a:latin typeface="Cambria Math" panose="02040503050406030204" pitchFamily="18" charset="0"/>
                            </a:rPr>
                            <m:t>Γ</m:t>
                          </m:r>
                        </m:e>
                      </m:d>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𝑆</m:t>
                          </m:r>
                          <m:r>
                            <a:rPr lang="en-IN" sz="2400" i="1">
                              <a:solidFill>
                                <a:schemeClr val="tx1"/>
                              </a:solidFill>
                              <a:latin typeface="Cambria Math" panose="02040503050406030204" pitchFamily="18" charset="0"/>
                            </a:rPr>
                            <m:t>−1</m:t>
                          </m:r>
                        </m:num>
                        <m:den>
                          <m:r>
                            <a:rPr lang="en-IN" sz="2400" i="1">
                              <a:solidFill>
                                <a:schemeClr val="tx1"/>
                              </a:solidFill>
                              <a:latin typeface="Cambria Math" panose="02040503050406030204" pitchFamily="18" charset="0"/>
                            </a:rPr>
                            <m:t>𝑆</m:t>
                          </m:r>
                          <m:r>
                            <a:rPr lang="en-IN" sz="2400" i="1">
                              <a:solidFill>
                                <a:schemeClr val="tx1"/>
                              </a:solidFill>
                              <a:latin typeface="Cambria Math" panose="02040503050406030204" pitchFamily="18" charset="0"/>
                            </a:rPr>
                            <m:t>+1</m:t>
                          </m:r>
                        </m:den>
                      </m:f>
                    </m:oMath>
                  </m:oMathPara>
                </a14:m>
                <a:endParaRPr lang="en-IN" dirty="0">
                  <a:solidFill>
                    <a:schemeClr val="tx1"/>
                  </a:solidFill>
                </a:endParaRPr>
              </a:p>
            </p:txBody>
          </p:sp>
        </mc:Choice>
        <mc:Fallback>
          <p:sp>
            <p:nvSpPr>
              <p:cNvPr id="47108" name="Object 10">
                <a:extLst>
                  <a:ext uri="{FF2B5EF4-FFF2-40B4-BE49-F238E27FC236}">
                    <a16:creationId xmlns:a16="http://schemas.microsoft.com/office/drawing/2014/main" id="{8C853C15-1CFC-F32B-7BDC-5EBF1CCE1775}"/>
                  </a:ext>
                </a:extLst>
              </p:cNvPr>
              <p:cNvSpPr txBox="1">
                <a:spLocks noRot="1" noChangeAspect="1" noMove="1" noResize="1" noEditPoints="1" noAdjustHandles="1" noChangeArrowheads="1" noChangeShapeType="1" noTextEdit="1"/>
              </p:cNvSpPr>
              <p:nvPr/>
            </p:nvSpPr>
            <p:spPr bwMode="auto">
              <a:xfrm>
                <a:off x="1878012" y="3960412"/>
                <a:ext cx="1808163" cy="1100137"/>
              </a:xfrm>
              <a:prstGeom prst="rect">
                <a:avLst/>
              </a:prstGeom>
              <a:blipFill>
                <a:blip r:embed="rId3"/>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52BECCA-FD77-4EBE-303C-BDF569CBD7C9}"/>
                  </a:ext>
                </a:extLst>
              </p:cNvPr>
              <p:cNvSpPr txBox="1"/>
              <p:nvPr/>
            </p:nvSpPr>
            <p:spPr>
              <a:xfrm>
                <a:off x="1645418" y="2964745"/>
                <a:ext cx="2017746" cy="855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1+</m:t>
                          </m:r>
                          <m:d>
                            <m:dPr>
                              <m:begChr m:val="|"/>
                              <m:endChr m:val="|"/>
                              <m:ctrlPr>
                                <a:rPr lang="en-IN" sz="2400" i="1">
                                  <a:solidFill>
                                    <a:schemeClr val="tx1"/>
                                  </a:solidFill>
                                  <a:latin typeface="Cambria Math" panose="02040503050406030204" pitchFamily="18" charset="0"/>
                                </a:rPr>
                              </m:ctrlPr>
                            </m:dPr>
                            <m:e>
                              <m:r>
                                <m:rPr>
                                  <m:sty m:val="p"/>
                                </m:rPr>
                                <a:rPr lang="en-IN" sz="2400" i="1">
                                  <a:solidFill>
                                    <a:schemeClr val="tx1"/>
                                  </a:solidFill>
                                  <a:latin typeface="Cambria Math" panose="02040503050406030204" pitchFamily="18" charset="0"/>
                                </a:rPr>
                                <m:t>Γ</m:t>
                              </m:r>
                            </m:e>
                          </m:d>
                        </m:num>
                        <m:den>
                          <m:r>
                            <a:rPr lang="en-IN" sz="2400" i="1">
                              <a:solidFill>
                                <a:schemeClr val="tx1"/>
                              </a:solidFill>
                              <a:latin typeface="Cambria Math" panose="02040503050406030204" pitchFamily="18" charset="0"/>
                            </a:rPr>
                            <m:t>1−</m:t>
                          </m:r>
                          <m:d>
                            <m:dPr>
                              <m:begChr m:val="|"/>
                              <m:endChr m:val="|"/>
                              <m:ctrlPr>
                                <a:rPr lang="en-IN" sz="2400" i="1">
                                  <a:solidFill>
                                    <a:schemeClr val="tx1"/>
                                  </a:solidFill>
                                  <a:latin typeface="Cambria Math" panose="02040503050406030204" pitchFamily="18" charset="0"/>
                                </a:rPr>
                              </m:ctrlPr>
                            </m:dPr>
                            <m:e>
                              <m:r>
                                <m:rPr>
                                  <m:sty m:val="p"/>
                                </m:rPr>
                                <a:rPr lang="en-IN" sz="2400" i="1">
                                  <a:solidFill>
                                    <a:schemeClr val="tx1"/>
                                  </a:solidFill>
                                  <a:latin typeface="Cambria Math" panose="02040503050406030204" pitchFamily="18" charset="0"/>
                                </a:rPr>
                                <m:t>Γ</m:t>
                              </m:r>
                            </m:e>
                          </m:d>
                        </m:den>
                      </m:f>
                    </m:oMath>
                  </m:oMathPara>
                </a14:m>
                <a:endParaRPr lang="en-IN" dirty="0"/>
              </a:p>
            </p:txBody>
          </p:sp>
        </mc:Choice>
        <mc:Fallback>
          <p:sp>
            <p:nvSpPr>
              <p:cNvPr id="5" name="TextBox 4">
                <a:extLst>
                  <a:ext uri="{FF2B5EF4-FFF2-40B4-BE49-F238E27FC236}">
                    <a16:creationId xmlns:a16="http://schemas.microsoft.com/office/drawing/2014/main" id="{952BECCA-FD77-4EBE-303C-BDF569CBD7C9}"/>
                  </a:ext>
                </a:extLst>
              </p:cNvPr>
              <p:cNvSpPr txBox="1">
                <a:spLocks noRot="1" noChangeAspect="1" noMove="1" noResize="1" noEditPoints="1" noAdjustHandles="1" noChangeArrowheads="1" noChangeShapeType="1" noTextEdit="1"/>
              </p:cNvSpPr>
              <p:nvPr/>
            </p:nvSpPr>
            <p:spPr>
              <a:xfrm>
                <a:off x="1645418" y="2964745"/>
                <a:ext cx="2017746" cy="855940"/>
              </a:xfrm>
              <a:prstGeom prst="rect">
                <a:avLst/>
              </a:prstGeom>
              <a:blipFill>
                <a:blip r:embed="rId4"/>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DE6591B7-D9E4-04F2-C3ED-D374F49953B7}"/>
              </a:ext>
            </a:extLst>
          </p:cNvPr>
          <p:cNvPicPr>
            <a:picLocks noChangeAspect="1"/>
          </p:cNvPicPr>
          <p:nvPr/>
        </p:nvPicPr>
        <p:blipFill>
          <a:blip r:embed="rId5"/>
          <a:stretch>
            <a:fillRect/>
          </a:stretch>
        </p:blipFill>
        <p:spPr>
          <a:xfrm>
            <a:off x="381000" y="152400"/>
            <a:ext cx="6610350" cy="2057400"/>
          </a:xfrm>
          <a:prstGeom prst="rect">
            <a:avLst/>
          </a:prstGeom>
        </p:spPr>
      </p:pic>
      <p:pic>
        <p:nvPicPr>
          <p:cNvPr id="11" name="Picture 10">
            <a:extLst>
              <a:ext uri="{FF2B5EF4-FFF2-40B4-BE49-F238E27FC236}">
                <a16:creationId xmlns:a16="http://schemas.microsoft.com/office/drawing/2014/main" id="{12BD590A-F42B-6697-56A6-D507C83EC72F}"/>
              </a:ext>
            </a:extLst>
          </p:cNvPr>
          <p:cNvPicPr>
            <a:picLocks noChangeAspect="1"/>
          </p:cNvPicPr>
          <p:nvPr/>
        </p:nvPicPr>
        <p:blipFill>
          <a:blip r:embed="rId6"/>
          <a:stretch>
            <a:fillRect/>
          </a:stretch>
        </p:blipFill>
        <p:spPr>
          <a:xfrm>
            <a:off x="533400" y="4724400"/>
            <a:ext cx="7572375" cy="2133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93E6-DDA5-D7AF-C59B-C41C25AA5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75AE8-A8BC-5FC2-A7E6-9CF2F181BA42}"/>
              </a:ext>
            </a:extLst>
          </p:cNvPr>
          <p:cNvSpPr>
            <a:spLocks noGrp="1"/>
          </p:cNvSpPr>
          <p:nvPr>
            <p:ph type="title"/>
          </p:nvPr>
        </p:nvSpPr>
        <p:spPr>
          <a:xfrm>
            <a:off x="628650" y="365127"/>
            <a:ext cx="7886700" cy="701674"/>
          </a:xfrm>
        </p:spPr>
        <p:txBody>
          <a:bodyPr/>
          <a:lstStyle/>
          <a:p>
            <a:r>
              <a:rPr lang="en-US" dirty="0">
                <a:latin typeface="Calibri" panose="020F0502020204030204" pitchFamily="34" charset="0"/>
                <a:cs typeface="Calibri" panose="020F0502020204030204" pitchFamily="34" charset="0"/>
              </a:rPr>
              <a:t>Transmission lines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AC8DCA8-D7D6-ABB9-EC9D-8AB837167345}"/>
              </a:ext>
            </a:extLst>
          </p:cNvPr>
          <p:cNvSpPr>
            <a:spLocks noGrp="1"/>
          </p:cNvSpPr>
          <p:nvPr>
            <p:ph idx="1"/>
          </p:nvPr>
        </p:nvSpPr>
        <p:spPr>
          <a:xfrm>
            <a:off x="633966" y="1102243"/>
            <a:ext cx="7886700" cy="4351338"/>
          </a:xfrm>
        </p:spPr>
        <p:txBody>
          <a:bodyPr>
            <a:normAutofit/>
          </a:bodyPr>
          <a:lstStyle/>
          <a:p>
            <a:pPr algn="just"/>
            <a:r>
              <a:rPr lang="en-US" sz="2400" b="0" i="0" u="none" strike="noStrike" baseline="0" dirty="0">
                <a:latin typeface="Calibri" panose="020F0502020204030204" pitchFamily="34" charset="0"/>
                <a:cs typeface="Calibri" panose="020F0502020204030204" pitchFamily="34" charset="0"/>
              </a:rPr>
              <a:t>Transmission lines are used to transmit electric energy and signals from one point to another, specifically from a source to a load. </a:t>
            </a:r>
          </a:p>
          <a:p>
            <a:pPr algn="just"/>
            <a:endParaRPr lang="en-US" sz="2400" b="0" i="0" u="none" strike="noStrike" baseline="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Examples include </a:t>
            </a:r>
          </a:p>
          <a:p>
            <a:pPr lvl="1" algn="just">
              <a:lnSpc>
                <a:spcPct val="150000"/>
              </a:lnSpc>
            </a:pPr>
            <a:r>
              <a:rPr lang="en-US" sz="2100" dirty="0">
                <a:latin typeface="Calibri" panose="020F0502020204030204" pitchFamily="34" charset="0"/>
                <a:cs typeface="Calibri" panose="020F0502020204030204" pitchFamily="34" charset="0"/>
              </a:rPr>
              <a:t>The</a:t>
            </a:r>
            <a:r>
              <a:rPr lang="en-US" sz="2100" b="0" i="0" u="none" strike="noStrike" baseline="0" dirty="0">
                <a:latin typeface="Calibri" panose="020F0502020204030204" pitchFamily="34" charset="0"/>
                <a:cs typeface="Calibri" panose="020F0502020204030204" pitchFamily="34" charset="0"/>
              </a:rPr>
              <a:t> connection between a transmitter and an antenna</a:t>
            </a:r>
          </a:p>
          <a:p>
            <a:pPr lvl="1" algn="just">
              <a:lnSpc>
                <a:spcPct val="150000"/>
              </a:lnSpc>
            </a:pPr>
            <a:r>
              <a:rPr lang="en-US" sz="2100" dirty="0">
                <a:latin typeface="Calibri" panose="020F0502020204030204" pitchFamily="34" charset="0"/>
                <a:cs typeface="Calibri" panose="020F0502020204030204" pitchFamily="34" charset="0"/>
              </a:rPr>
              <a:t>C</a:t>
            </a:r>
            <a:r>
              <a:rPr lang="en-US" sz="2100" b="0" i="0" u="none" strike="noStrike" baseline="0" dirty="0">
                <a:latin typeface="Calibri" panose="020F0502020204030204" pitchFamily="34" charset="0"/>
                <a:cs typeface="Calibri" panose="020F0502020204030204" pitchFamily="34" charset="0"/>
              </a:rPr>
              <a:t>onnections between computers in a network</a:t>
            </a:r>
            <a:endParaRPr lang="en-US" sz="2100" dirty="0">
              <a:latin typeface="Calibri" panose="020F0502020204030204" pitchFamily="34" charset="0"/>
              <a:cs typeface="Calibri" panose="020F0502020204030204" pitchFamily="34" charset="0"/>
            </a:endParaRPr>
          </a:p>
          <a:p>
            <a:pPr lvl="1" algn="just">
              <a:lnSpc>
                <a:spcPct val="150000"/>
              </a:lnSpc>
            </a:pPr>
            <a:r>
              <a:rPr lang="en-US" sz="2100" b="0" i="0" u="none" strike="noStrike" baseline="0" dirty="0">
                <a:latin typeface="Calibri" panose="020F0502020204030204" pitchFamily="34" charset="0"/>
                <a:cs typeface="Calibri" panose="020F0502020204030204" pitchFamily="34" charset="0"/>
              </a:rPr>
              <a:t>Connections between a hydroelectric generating plant and a substation several hundred miles away. </a:t>
            </a:r>
          </a:p>
        </p:txBody>
      </p:sp>
      <p:pic>
        <p:nvPicPr>
          <p:cNvPr id="4" name="Picture 3">
            <a:extLst>
              <a:ext uri="{FF2B5EF4-FFF2-40B4-BE49-F238E27FC236}">
                <a16:creationId xmlns:a16="http://schemas.microsoft.com/office/drawing/2014/main" id="{3F8B85B9-8E72-EC2D-0202-95E090B6FEAB}"/>
              </a:ext>
            </a:extLst>
          </p:cNvPr>
          <p:cNvPicPr>
            <a:picLocks noChangeAspect="1"/>
          </p:cNvPicPr>
          <p:nvPr/>
        </p:nvPicPr>
        <p:blipFill>
          <a:blip r:embed="rId2"/>
          <a:stretch>
            <a:fillRect/>
          </a:stretch>
        </p:blipFill>
        <p:spPr>
          <a:xfrm>
            <a:off x="5715000" y="4831573"/>
            <a:ext cx="3168842" cy="1575316"/>
          </a:xfrm>
          <a:prstGeom prst="rect">
            <a:avLst/>
          </a:prstGeom>
        </p:spPr>
      </p:pic>
    </p:spTree>
    <p:extLst>
      <p:ext uri="{BB962C8B-B14F-4D97-AF65-F5344CB8AC3E}">
        <p14:creationId xmlns:p14="http://schemas.microsoft.com/office/powerpoint/2010/main" val="335129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E665-582E-B586-73F9-F73E3CE5B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847F7-0A25-9AF5-237D-E9BB84B8BE3B}"/>
              </a:ext>
            </a:extLst>
          </p:cNvPr>
          <p:cNvSpPr>
            <a:spLocks noGrp="1"/>
          </p:cNvSpPr>
          <p:nvPr>
            <p:ph type="title"/>
          </p:nvPr>
        </p:nvSpPr>
        <p:spPr>
          <a:xfrm>
            <a:off x="628650" y="365127"/>
            <a:ext cx="7886700" cy="777874"/>
          </a:xfrm>
        </p:spPr>
        <p:txBody>
          <a:bodyPr/>
          <a:lstStyle/>
          <a:p>
            <a:r>
              <a:rPr lang="en-US" dirty="0">
                <a:latin typeface="Calibri" panose="020F0502020204030204" pitchFamily="34" charset="0"/>
                <a:cs typeface="Calibri" panose="020F0502020204030204" pitchFamily="34" charset="0"/>
              </a:rPr>
              <a:t>Transmission lines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D145F9E-C710-21DB-66E1-CBC6F3716C29}"/>
              </a:ext>
            </a:extLst>
          </p:cNvPr>
          <p:cNvSpPr>
            <a:spLocks noGrp="1"/>
          </p:cNvSpPr>
          <p:nvPr>
            <p:ph idx="1"/>
          </p:nvPr>
        </p:nvSpPr>
        <p:spPr>
          <a:xfrm>
            <a:off x="628650" y="1336441"/>
            <a:ext cx="7886700" cy="4667249"/>
          </a:xfrm>
        </p:spPr>
        <p:txBody>
          <a:bodyPr>
            <a:normAutofit/>
          </a:bodyPr>
          <a:lstStyle/>
          <a:p>
            <a:pPr algn="just"/>
            <a:r>
              <a:rPr lang="en-US" sz="2400" b="0" i="0" u="none" strike="noStrike" baseline="0" dirty="0">
                <a:latin typeface="Calibri" panose="020F0502020204030204" pitchFamily="34" charset="0"/>
                <a:cs typeface="Calibri" panose="020F0502020204030204" pitchFamily="34" charset="0"/>
              </a:rPr>
              <a:t>Other familiar examples include the interconnects between components of a stereo system </a:t>
            </a:r>
          </a:p>
          <a:p>
            <a:pPr algn="just"/>
            <a:endParaRPr lang="en-US" sz="2400" dirty="0">
              <a:latin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Connection between a cable service provider and your television set. </a:t>
            </a:r>
          </a:p>
          <a:p>
            <a:pPr marL="0" indent="0" algn="just">
              <a:buNone/>
            </a:pPr>
            <a:endParaRPr lang="en-US" sz="2400" b="0" i="0" u="none" strike="noStrike" baseline="0" dirty="0">
              <a:latin typeface="Calibri" panose="020F0502020204030204" pitchFamily="34" charset="0"/>
              <a:cs typeface="Calibri" panose="020F0502020204030204" pitchFamily="34" charset="0"/>
            </a:endParaRPr>
          </a:p>
          <a:p>
            <a:pPr marL="0" indent="0" algn="just">
              <a:buNone/>
            </a:pPr>
            <a:endParaRPr lang="en-US" sz="2400" b="0" i="0" u="none" strike="noStrike" baseline="0" dirty="0">
              <a:latin typeface="Calibri" panose="020F0502020204030204" pitchFamily="34" charset="0"/>
              <a:cs typeface="Calibri" panose="020F0502020204030204" pitchFamily="34" charset="0"/>
            </a:endParaRPr>
          </a:p>
          <a:p>
            <a:pPr algn="just"/>
            <a:r>
              <a:rPr lang="en-US" sz="2400" b="0" i="0" u="none" strike="noStrike" baseline="0" dirty="0">
                <a:latin typeface="Calibri" panose="020F0502020204030204" pitchFamily="34" charset="0"/>
                <a:cs typeface="Calibri" panose="020F0502020204030204" pitchFamily="34" charset="0"/>
              </a:rPr>
              <a:t>Examples that are less familiar include the connections between devices on a circuit board that are designed to operate at high </a:t>
            </a:r>
            <a:r>
              <a:rPr lang="en-IN" sz="2400" b="0" i="0" u="none" strike="noStrike" baseline="0" dirty="0">
                <a:latin typeface="Calibri" panose="020F0502020204030204" pitchFamily="34" charset="0"/>
                <a:cs typeface="Calibri" panose="020F0502020204030204" pitchFamily="34" charset="0"/>
              </a:rPr>
              <a:t>frequencies.</a:t>
            </a:r>
            <a:endParaRPr lang="en-IN" sz="4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3C05DA-4578-5A3D-DF16-31A90469C7D5}"/>
              </a:ext>
            </a:extLst>
          </p:cNvPr>
          <p:cNvPicPr>
            <a:picLocks noChangeAspect="1"/>
          </p:cNvPicPr>
          <p:nvPr/>
        </p:nvPicPr>
        <p:blipFill>
          <a:blip r:embed="rId2"/>
          <a:stretch>
            <a:fillRect/>
          </a:stretch>
        </p:blipFill>
        <p:spPr>
          <a:xfrm>
            <a:off x="3733800" y="3381897"/>
            <a:ext cx="1371600" cy="930584"/>
          </a:xfrm>
          <a:prstGeom prst="rect">
            <a:avLst/>
          </a:prstGeom>
        </p:spPr>
      </p:pic>
      <p:pic>
        <p:nvPicPr>
          <p:cNvPr id="6" name="Picture 5">
            <a:extLst>
              <a:ext uri="{FF2B5EF4-FFF2-40B4-BE49-F238E27FC236}">
                <a16:creationId xmlns:a16="http://schemas.microsoft.com/office/drawing/2014/main" id="{55406069-AF93-211F-353F-F2B522876AC3}"/>
              </a:ext>
            </a:extLst>
          </p:cNvPr>
          <p:cNvPicPr>
            <a:picLocks noChangeAspect="1"/>
          </p:cNvPicPr>
          <p:nvPr/>
        </p:nvPicPr>
        <p:blipFill>
          <a:blip r:embed="rId3"/>
          <a:stretch>
            <a:fillRect/>
          </a:stretch>
        </p:blipFill>
        <p:spPr>
          <a:xfrm>
            <a:off x="5105400" y="1761330"/>
            <a:ext cx="1148474" cy="1205707"/>
          </a:xfrm>
          <a:prstGeom prst="rect">
            <a:avLst/>
          </a:prstGeom>
        </p:spPr>
      </p:pic>
      <p:pic>
        <p:nvPicPr>
          <p:cNvPr id="8" name="Picture 7">
            <a:extLst>
              <a:ext uri="{FF2B5EF4-FFF2-40B4-BE49-F238E27FC236}">
                <a16:creationId xmlns:a16="http://schemas.microsoft.com/office/drawing/2014/main" id="{22165143-54DF-9AC1-9B4F-DAEEDEA94A36}"/>
              </a:ext>
            </a:extLst>
          </p:cNvPr>
          <p:cNvPicPr>
            <a:picLocks noChangeAspect="1"/>
          </p:cNvPicPr>
          <p:nvPr/>
        </p:nvPicPr>
        <p:blipFill>
          <a:blip r:embed="rId4"/>
          <a:stretch>
            <a:fillRect/>
          </a:stretch>
        </p:blipFill>
        <p:spPr>
          <a:xfrm>
            <a:off x="4800600" y="5329487"/>
            <a:ext cx="2534367" cy="1325563"/>
          </a:xfrm>
          <a:prstGeom prst="rect">
            <a:avLst/>
          </a:prstGeom>
        </p:spPr>
      </p:pic>
    </p:spTree>
    <p:extLst>
      <p:ext uri="{BB962C8B-B14F-4D97-AF65-F5344CB8AC3E}">
        <p14:creationId xmlns:p14="http://schemas.microsoft.com/office/powerpoint/2010/main" val="38935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DC9C2B-004E-46BE-B0CA-07E55041526E}"/>
              </a:ext>
            </a:extLst>
          </p:cNvPr>
          <p:cNvSpPr>
            <a:spLocks noGrp="1"/>
          </p:cNvSpPr>
          <p:nvPr>
            <p:ph idx="1"/>
          </p:nvPr>
        </p:nvSpPr>
        <p:spPr>
          <a:xfrm>
            <a:off x="460744" y="1009709"/>
            <a:ext cx="8229600" cy="5715000"/>
          </a:xfrm>
        </p:spPr>
        <p:txBody>
          <a:bodyPr>
            <a:normAutofit/>
          </a:bodyPr>
          <a:lstStyle/>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Consider a signal frequency of 1 Hertz and calculate the wavelength.  The wavelength is around 3,00,000 km.</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This condition enabled us, for example, to take for granted that the voltage across a resistor on one side of a circuit was exactly in phase with the voltage source on the other side, or, more generally, that the time measured at the source location is precisely the same time as measured at all other points in the circuit.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What all examples we saw before have in common is that the devices to be connected are </a:t>
            </a:r>
            <a:r>
              <a:rPr lang="en-US" sz="2400" dirty="0">
                <a:solidFill>
                  <a:srgbClr val="FF0000"/>
                </a:solidFill>
                <a:latin typeface="Calibri" panose="020F0502020204030204" pitchFamily="34" charset="0"/>
                <a:cs typeface="Calibri" panose="020F0502020204030204" pitchFamily="34" charset="0"/>
              </a:rPr>
              <a:t>separated by distances on the order of a wavelength or much larger.</a:t>
            </a:r>
            <a:endParaRPr lang="en-US" sz="2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587F1E7-9068-1CF4-2E93-9F4710906156}"/>
              </a:ext>
            </a:extLst>
          </p:cNvPr>
          <p:cNvSpPr txBox="1"/>
          <p:nvPr/>
        </p:nvSpPr>
        <p:spPr>
          <a:xfrm>
            <a:off x="457200" y="424934"/>
            <a:ext cx="6324600" cy="584775"/>
          </a:xfrm>
          <a:prstGeom prst="rect">
            <a:avLst/>
          </a:prstGeom>
          <a:noFill/>
        </p:spPr>
        <p:txBody>
          <a:bodyPr wrap="square">
            <a:spAutoFit/>
          </a:bodyPr>
          <a:lstStyle/>
          <a:p>
            <a:pPr algn="just"/>
            <a:r>
              <a:rPr lang="en-US" sz="3200" dirty="0">
                <a:latin typeface="Calibri" panose="020F0502020204030204" pitchFamily="34" charset="0"/>
                <a:cs typeface="Calibri" panose="020F0502020204030204" pitchFamily="34" charset="0"/>
              </a:rPr>
              <a:t>What is there to consider?</a:t>
            </a:r>
          </a:p>
        </p:txBody>
      </p:sp>
    </p:spTree>
    <p:extLst>
      <p:ext uri="{BB962C8B-B14F-4D97-AF65-F5344CB8AC3E}">
        <p14:creationId xmlns:p14="http://schemas.microsoft.com/office/powerpoint/2010/main" val="351217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5750-C2C7-C1AB-9EC6-A6467B0891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7CED4-E9E4-4F1F-BCCE-E261612FF334}"/>
              </a:ext>
            </a:extLst>
          </p:cNvPr>
          <p:cNvSpPr>
            <a:spLocks noGrp="1"/>
          </p:cNvSpPr>
          <p:nvPr>
            <p:ph idx="1"/>
          </p:nvPr>
        </p:nvSpPr>
        <p:spPr>
          <a:xfrm>
            <a:off x="457200" y="437382"/>
            <a:ext cx="8229600" cy="5516563"/>
          </a:xfrm>
        </p:spPr>
        <p:txBody>
          <a:bodyPr>
            <a:normAutofit/>
          </a:bodyPr>
          <a:lstStyle/>
          <a:p>
            <a:pPr algn="just"/>
            <a:r>
              <a:rPr lang="en-US" sz="3600" dirty="0">
                <a:latin typeface="Calibri" panose="020F0502020204030204" pitchFamily="34" charset="0"/>
                <a:cs typeface="Calibri" panose="020F0502020204030204" pitchFamily="34" charset="0"/>
              </a:rPr>
              <a:t>What is there to consider?</a:t>
            </a:r>
          </a:p>
          <a:p>
            <a:pPr marL="0" indent="0" algn="just">
              <a:buNone/>
            </a:pPr>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When distances are sufficiently large between source and receiver, time delay effects become appreciable, leading to delay-induced phase differences.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In short, </a:t>
            </a:r>
            <a:r>
              <a:rPr lang="en-US" sz="2400" dirty="0">
                <a:solidFill>
                  <a:srgbClr val="FF0000"/>
                </a:solidFill>
                <a:latin typeface="Calibri" panose="020F0502020204030204" pitchFamily="34" charset="0"/>
                <a:cs typeface="Calibri" panose="020F0502020204030204" pitchFamily="34" charset="0"/>
              </a:rPr>
              <a:t>we deal with wave phenomena on transmission lines</a:t>
            </a:r>
            <a:r>
              <a:rPr lang="en-US" sz="2400" dirty="0">
                <a:latin typeface="Calibri" panose="020F0502020204030204" pitchFamily="34" charset="0"/>
                <a:cs typeface="Calibri" panose="020F0502020204030204" pitchFamily="34" charset="0"/>
              </a:rPr>
              <a:t> in the same manner that we deal with point-to-point energy propagation in free space or in dielectrics.</a:t>
            </a:r>
            <a:endParaRPr lang="en-IN" sz="24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A006E01-F797-6F36-21ED-FDBED455F50C}"/>
              </a:ext>
            </a:extLst>
          </p:cNvPr>
          <p:cNvGrpSpPr/>
          <p:nvPr/>
        </p:nvGrpSpPr>
        <p:grpSpPr>
          <a:xfrm>
            <a:off x="1143000" y="4188426"/>
            <a:ext cx="7019925" cy="2440974"/>
            <a:chOff x="1143000" y="4390445"/>
            <a:chExt cx="7019925" cy="2440974"/>
          </a:xfrm>
        </p:grpSpPr>
        <p:pic>
          <p:nvPicPr>
            <p:cNvPr id="4" name="Picture 3">
              <a:extLst>
                <a:ext uri="{FF2B5EF4-FFF2-40B4-BE49-F238E27FC236}">
                  <a16:creationId xmlns:a16="http://schemas.microsoft.com/office/drawing/2014/main" id="{9AB20B95-68B6-E981-71F9-87FE9FB2204E}"/>
                </a:ext>
              </a:extLst>
            </p:cNvPr>
            <p:cNvPicPr>
              <a:picLocks noChangeAspect="1"/>
            </p:cNvPicPr>
            <p:nvPr/>
          </p:nvPicPr>
          <p:blipFill>
            <a:blip r:embed="rId2"/>
            <a:srcRect t="8564"/>
            <a:stretch/>
          </p:blipFill>
          <p:spPr>
            <a:xfrm>
              <a:off x="5257800" y="4390445"/>
              <a:ext cx="2905125" cy="2440974"/>
            </a:xfrm>
            <a:prstGeom prst="rect">
              <a:avLst/>
            </a:prstGeom>
          </p:spPr>
        </p:pic>
        <p:pic>
          <p:nvPicPr>
            <p:cNvPr id="5" name="Picture 4">
              <a:extLst>
                <a:ext uri="{FF2B5EF4-FFF2-40B4-BE49-F238E27FC236}">
                  <a16:creationId xmlns:a16="http://schemas.microsoft.com/office/drawing/2014/main" id="{4EE896BE-6B10-34A0-F390-C677C87B8CC7}"/>
                </a:ext>
              </a:extLst>
            </p:cNvPr>
            <p:cNvPicPr>
              <a:picLocks noChangeAspect="1"/>
            </p:cNvPicPr>
            <p:nvPr/>
          </p:nvPicPr>
          <p:blipFill>
            <a:blip r:embed="rId3"/>
            <a:stretch>
              <a:fillRect/>
            </a:stretch>
          </p:blipFill>
          <p:spPr>
            <a:xfrm>
              <a:off x="1143000" y="4887145"/>
              <a:ext cx="2133600" cy="1447575"/>
            </a:xfrm>
            <a:prstGeom prst="rect">
              <a:avLst/>
            </a:prstGeom>
          </p:spPr>
        </p:pic>
        <p:sp>
          <p:nvSpPr>
            <p:cNvPr id="6" name="Arrow: Right 5">
              <a:extLst>
                <a:ext uri="{FF2B5EF4-FFF2-40B4-BE49-F238E27FC236}">
                  <a16:creationId xmlns:a16="http://schemas.microsoft.com/office/drawing/2014/main" id="{3207AA6C-6756-569C-3207-E89DC55B06FE}"/>
                </a:ext>
              </a:extLst>
            </p:cNvPr>
            <p:cNvSpPr/>
            <p:nvPr/>
          </p:nvSpPr>
          <p:spPr>
            <a:xfrm>
              <a:off x="4014787" y="5420545"/>
              <a:ext cx="838200"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884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12973</TotalTime>
  <Words>2931</Words>
  <Application>Microsoft Office PowerPoint</Application>
  <PresentationFormat>On-screen Show (4:3)</PresentationFormat>
  <Paragraphs>383</Paragraphs>
  <Slides>51</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61" baseType="lpstr">
      <vt:lpstr>Aptos</vt:lpstr>
      <vt:lpstr>Aptos Display</vt:lpstr>
      <vt:lpstr>Arial</vt:lpstr>
      <vt:lpstr>Calibri</vt:lpstr>
      <vt:lpstr>Calibri Light</vt:lpstr>
      <vt:lpstr>Cambria Math</vt:lpstr>
      <vt:lpstr>Office Theme</vt:lpstr>
      <vt:lpstr>Visio</vt:lpstr>
      <vt:lpstr>Equation</vt:lpstr>
      <vt:lpstr>MathType 5.0 Equation</vt:lpstr>
      <vt:lpstr>Transmission Lines</vt:lpstr>
      <vt:lpstr>Introductions</vt:lpstr>
      <vt:lpstr>Course thus far</vt:lpstr>
      <vt:lpstr>PowerPoint Presentation</vt:lpstr>
      <vt:lpstr>Transmission lines (TLs)</vt:lpstr>
      <vt:lpstr>Transmission lines</vt:lpstr>
      <vt:lpstr>Transmission lines</vt:lpstr>
      <vt:lpstr>PowerPoint Presentation</vt:lpstr>
      <vt:lpstr>PowerPoint Presentation</vt:lpstr>
      <vt:lpstr>More examples of TLs</vt:lpstr>
      <vt:lpstr>Important points to note:</vt:lpstr>
      <vt:lpstr>Important points to note:</vt:lpstr>
      <vt:lpstr>Propagation inside a Waveguide </vt:lpstr>
      <vt:lpstr>Propagation in transmission lines</vt:lpstr>
      <vt:lpstr>Electrical Circuit Equivalent</vt:lpstr>
      <vt:lpstr>Electrical Circuit Equivalent</vt:lpstr>
      <vt:lpstr>Transmission Line Equations</vt:lpstr>
      <vt:lpstr>Transmission Line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TL line of arbitrary length and arbitrary load.</vt:lpstr>
      <vt:lpstr>PowerPoint Presentation</vt:lpstr>
      <vt:lpstr>PowerPoint Presentation</vt:lpstr>
      <vt:lpstr>PowerPoint Presentation</vt:lpstr>
      <vt:lpstr>Transmission line as circuit elements</vt:lpstr>
      <vt:lpstr>Examples of TL stubs in circuits</vt:lpstr>
      <vt:lpstr>PowerPoint Presentation</vt:lpstr>
      <vt:lpstr>PowerPoint Presentation</vt:lpstr>
      <vt:lpstr>Alternatively,</vt:lpstr>
      <vt:lpstr>PowerPoint Presentation</vt:lpstr>
      <vt:lpstr>PowerPoint Presentation</vt:lpstr>
      <vt:lpstr>PowerPoint Presentation</vt:lpstr>
      <vt:lpstr>Example problem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lines</dc:title>
  <dc:creator>Tushar</dc:creator>
  <cp:lastModifiedBy>Aditya Singh</cp:lastModifiedBy>
  <cp:revision>120</cp:revision>
  <dcterms:created xsi:type="dcterms:W3CDTF">2006-08-16T00:00:00Z</dcterms:created>
  <dcterms:modified xsi:type="dcterms:W3CDTF">2024-10-23T15:59:46Z</dcterms:modified>
</cp:coreProperties>
</file>